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7" r:id="rId2"/>
    <p:sldId id="287" r:id="rId3"/>
    <p:sldId id="290" r:id="rId4"/>
    <p:sldId id="289" r:id="rId5"/>
    <p:sldId id="296" r:id="rId6"/>
    <p:sldId id="294" r:id="rId7"/>
    <p:sldId id="288" r:id="rId8"/>
    <p:sldId id="306" r:id="rId9"/>
    <p:sldId id="279" r:id="rId10"/>
    <p:sldId id="282" r:id="rId11"/>
    <p:sldId id="307" r:id="rId12"/>
    <p:sldId id="297" r:id="rId13"/>
    <p:sldId id="305" r:id="rId14"/>
    <p:sldId id="298" r:id="rId15"/>
    <p:sldId id="299" r:id="rId16"/>
    <p:sldId id="285" r:id="rId17"/>
    <p:sldId id="300" r:id="rId18"/>
    <p:sldId id="301" r:id="rId19"/>
    <p:sldId id="302" r:id="rId20"/>
    <p:sldId id="283" r:id="rId21"/>
    <p:sldId id="295" r:id="rId22"/>
    <p:sldId id="260" r:id="rId23"/>
    <p:sldId id="261" r:id="rId24"/>
    <p:sldId id="259" r:id="rId25"/>
    <p:sldId id="263" r:id="rId26"/>
    <p:sldId id="264" r:id="rId27"/>
    <p:sldId id="293" r:id="rId28"/>
    <p:sldId id="265" r:id="rId29"/>
    <p:sldId id="267" r:id="rId30"/>
    <p:sldId id="270" r:id="rId31"/>
    <p:sldId id="271" r:id="rId32"/>
    <p:sldId id="272" r:id="rId33"/>
    <p:sldId id="273" r:id="rId34"/>
    <p:sldId id="275" r:id="rId35"/>
    <p:sldId id="276" r:id="rId36"/>
    <p:sldId id="277" r:id="rId37"/>
    <p:sldId id="303" r:id="rId38"/>
    <p:sldId id="291" r:id="rId3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87" d="100"/>
          <a:sy n="87" d="100"/>
        </p:scale>
        <p:origin x="48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DDDE45-730E-44BE-A0E7-C78A818C4746}" type="datetimeFigureOut">
              <a:rPr kumimoji="1" lang="ja-JP" altLang="en-US" smtClean="0"/>
              <a:t>2024/9/2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E2E83-70DF-4340-83F6-E8EFC52EA645}" type="slidenum">
              <a:rPr kumimoji="1" lang="ja-JP" altLang="en-US" smtClean="0"/>
              <a:t>‹#›</a:t>
            </a:fld>
            <a:endParaRPr kumimoji="1" lang="ja-JP" altLang="en-US"/>
          </a:p>
        </p:txBody>
      </p:sp>
    </p:spTree>
    <p:extLst>
      <p:ext uri="{BB962C8B-B14F-4D97-AF65-F5344CB8AC3E}">
        <p14:creationId xmlns:p14="http://schemas.microsoft.com/office/powerpoint/2010/main" val="306286351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22E2E83-70DF-4340-83F6-E8EFC52EA645}" type="slidenum">
              <a:rPr kumimoji="1" lang="ja-JP" altLang="en-US" smtClean="0"/>
              <a:t>15</a:t>
            </a:fld>
            <a:endParaRPr kumimoji="1" lang="ja-JP" altLang="en-US"/>
          </a:p>
        </p:txBody>
      </p:sp>
    </p:spTree>
    <p:extLst>
      <p:ext uri="{BB962C8B-B14F-4D97-AF65-F5344CB8AC3E}">
        <p14:creationId xmlns:p14="http://schemas.microsoft.com/office/powerpoint/2010/main" val="2720192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22E2E83-70DF-4340-83F6-E8EFC52EA645}" type="slidenum">
              <a:rPr kumimoji="1" lang="ja-JP" altLang="en-US" smtClean="0"/>
              <a:t>23</a:t>
            </a:fld>
            <a:endParaRPr kumimoji="1" lang="ja-JP" altLang="en-US"/>
          </a:p>
        </p:txBody>
      </p:sp>
    </p:spTree>
    <p:extLst>
      <p:ext uri="{BB962C8B-B14F-4D97-AF65-F5344CB8AC3E}">
        <p14:creationId xmlns:p14="http://schemas.microsoft.com/office/powerpoint/2010/main" val="699270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D429F5-8431-2A17-3FA7-C2BE7981EB4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2CAE12A-4A37-FABF-47FB-083DF7695F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124F7F2-100B-8CF5-7D46-84E2211AC64B}"/>
              </a:ext>
            </a:extLst>
          </p:cNvPr>
          <p:cNvSpPr>
            <a:spLocks noGrp="1"/>
          </p:cNvSpPr>
          <p:nvPr>
            <p:ph type="dt" sz="half" idx="10"/>
          </p:nvPr>
        </p:nvSpPr>
        <p:spPr/>
        <p:txBody>
          <a:bodyPr/>
          <a:lstStyle/>
          <a:p>
            <a:fld id="{1AA50624-34B7-49C7-BCA3-F52469AF8023}" type="datetimeFigureOut">
              <a:rPr kumimoji="1" lang="ja-JP" altLang="en-US" smtClean="0"/>
              <a:t>2024/9/2</a:t>
            </a:fld>
            <a:endParaRPr kumimoji="1" lang="ja-JP" altLang="en-US"/>
          </a:p>
        </p:txBody>
      </p:sp>
      <p:sp>
        <p:nvSpPr>
          <p:cNvPr id="5" name="フッター プレースホルダー 4">
            <a:extLst>
              <a:ext uri="{FF2B5EF4-FFF2-40B4-BE49-F238E27FC236}">
                <a16:creationId xmlns:a16="http://schemas.microsoft.com/office/drawing/2014/main" id="{3E0171AE-7796-D4FB-69BD-88C112FE4A3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A67DED-160D-8954-7E1A-D7FF81CC44FA}"/>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161534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FF3F7D-0576-9A2D-CD29-2BD9870FA6C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8371397-5D6E-80D9-249C-1E22D37B7AA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97CA081-2B4F-AC39-4CD0-6D0FA74CE0AD}"/>
              </a:ext>
            </a:extLst>
          </p:cNvPr>
          <p:cNvSpPr>
            <a:spLocks noGrp="1"/>
          </p:cNvSpPr>
          <p:nvPr>
            <p:ph type="dt" sz="half" idx="10"/>
          </p:nvPr>
        </p:nvSpPr>
        <p:spPr/>
        <p:txBody>
          <a:bodyPr/>
          <a:lstStyle/>
          <a:p>
            <a:fld id="{1AA50624-34B7-49C7-BCA3-F52469AF8023}" type="datetimeFigureOut">
              <a:rPr kumimoji="1" lang="ja-JP" altLang="en-US" smtClean="0"/>
              <a:t>2024/9/2</a:t>
            </a:fld>
            <a:endParaRPr kumimoji="1" lang="ja-JP" altLang="en-US"/>
          </a:p>
        </p:txBody>
      </p:sp>
      <p:sp>
        <p:nvSpPr>
          <p:cNvPr id="5" name="フッター プレースホルダー 4">
            <a:extLst>
              <a:ext uri="{FF2B5EF4-FFF2-40B4-BE49-F238E27FC236}">
                <a16:creationId xmlns:a16="http://schemas.microsoft.com/office/drawing/2014/main" id="{E456EE1D-2A04-A578-F37A-AC10AD736F9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0352B36-A534-9160-17B3-99ADB9A164F8}"/>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2950553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4E24CC6-BF44-264C-762A-0CAA06557D0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FA009B1-E745-37A8-ECBF-3AA577E72D8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BB4EDC5-344B-559B-6322-A8323672997E}"/>
              </a:ext>
            </a:extLst>
          </p:cNvPr>
          <p:cNvSpPr>
            <a:spLocks noGrp="1"/>
          </p:cNvSpPr>
          <p:nvPr>
            <p:ph type="dt" sz="half" idx="10"/>
          </p:nvPr>
        </p:nvSpPr>
        <p:spPr/>
        <p:txBody>
          <a:bodyPr/>
          <a:lstStyle/>
          <a:p>
            <a:fld id="{1AA50624-34B7-49C7-BCA3-F52469AF8023}" type="datetimeFigureOut">
              <a:rPr kumimoji="1" lang="ja-JP" altLang="en-US" smtClean="0"/>
              <a:t>2024/9/2</a:t>
            </a:fld>
            <a:endParaRPr kumimoji="1" lang="ja-JP" altLang="en-US"/>
          </a:p>
        </p:txBody>
      </p:sp>
      <p:sp>
        <p:nvSpPr>
          <p:cNvPr id="5" name="フッター プレースホルダー 4">
            <a:extLst>
              <a:ext uri="{FF2B5EF4-FFF2-40B4-BE49-F238E27FC236}">
                <a16:creationId xmlns:a16="http://schemas.microsoft.com/office/drawing/2014/main" id="{330F84CF-5602-76EB-C70C-15FFB78414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0065D18-23F1-61F1-C5BA-F917A6092232}"/>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48538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D6CDA1-0BDB-C34C-3625-2FF4986AAB7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7624EF7-2CB1-E24F-E24F-DE4879D91F5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ECB0E6D-B134-4D55-6865-5F358004A922}"/>
              </a:ext>
            </a:extLst>
          </p:cNvPr>
          <p:cNvSpPr>
            <a:spLocks noGrp="1"/>
          </p:cNvSpPr>
          <p:nvPr>
            <p:ph type="dt" sz="half" idx="10"/>
          </p:nvPr>
        </p:nvSpPr>
        <p:spPr/>
        <p:txBody>
          <a:bodyPr/>
          <a:lstStyle/>
          <a:p>
            <a:fld id="{1AA50624-34B7-49C7-BCA3-F52469AF8023}" type="datetimeFigureOut">
              <a:rPr kumimoji="1" lang="ja-JP" altLang="en-US" smtClean="0"/>
              <a:t>2024/9/2</a:t>
            </a:fld>
            <a:endParaRPr kumimoji="1" lang="ja-JP" altLang="en-US"/>
          </a:p>
        </p:txBody>
      </p:sp>
      <p:sp>
        <p:nvSpPr>
          <p:cNvPr id="5" name="フッター プレースホルダー 4">
            <a:extLst>
              <a:ext uri="{FF2B5EF4-FFF2-40B4-BE49-F238E27FC236}">
                <a16:creationId xmlns:a16="http://schemas.microsoft.com/office/drawing/2014/main" id="{B80F1809-4E0F-D9AB-0A7C-2EE878BF06E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73FF174-BF5A-2E19-4CB7-F123C8678AE4}"/>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2551079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C12B72-DA9B-3BDA-3CC9-892BBBC6C8B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5577C9-B522-4570-83C1-224442D7D7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7DEEC5D-D798-E1E4-5254-E171F4E6EFE0}"/>
              </a:ext>
            </a:extLst>
          </p:cNvPr>
          <p:cNvSpPr>
            <a:spLocks noGrp="1"/>
          </p:cNvSpPr>
          <p:nvPr>
            <p:ph type="dt" sz="half" idx="10"/>
          </p:nvPr>
        </p:nvSpPr>
        <p:spPr/>
        <p:txBody>
          <a:bodyPr/>
          <a:lstStyle/>
          <a:p>
            <a:fld id="{1AA50624-34B7-49C7-BCA3-F52469AF8023}" type="datetimeFigureOut">
              <a:rPr kumimoji="1" lang="ja-JP" altLang="en-US" smtClean="0"/>
              <a:t>2024/9/2</a:t>
            </a:fld>
            <a:endParaRPr kumimoji="1" lang="ja-JP" altLang="en-US"/>
          </a:p>
        </p:txBody>
      </p:sp>
      <p:sp>
        <p:nvSpPr>
          <p:cNvPr id="5" name="フッター プレースホルダー 4">
            <a:extLst>
              <a:ext uri="{FF2B5EF4-FFF2-40B4-BE49-F238E27FC236}">
                <a16:creationId xmlns:a16="http://schemas.microsoft.com/office/drawing/2014/main" id="{657F8283-1F02-FAE4-C007-F382E27D55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F6F8A0F-5BFA-39CD-69E9-D170851E8623}"/>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688176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9598B-13DD-8E3B-746A-C740C3DC6D3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94133F8-A10B-79CC-D36B-8A6BC5023CC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B74C9C6-8D73-4522-A0F9-530818E9ED7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E76226F-6DFF-779A-3081-70B5AFD36456}"/>
              </a:ext>
            </a:extLst>
          </p:cNvPr>
          <p:cNvSpPr>
            <a:spLocks noGrp="1"/>
          </p:cNvSpPr>
          <p:nvPr>
            <p:ph type="dt" sz="half" idx="10"/>
          </p:nvPr>
        </p:nvSpPr>
        <p:spPr/>
        <p:txBody>
          <a:bodyPr/>
          <a:lstStyle/>
          <a:p>
            <a:fld id="{1AA50624-34B7-49C7-BCA3-F52469AF8023}" type="datetimeFigureOut">
              <a:rPr kumimoji="1" lang="ja-JP" altLang="en-US" smtClean="0"/>
              <a:t>2024/9/2</a:t>
            </a:fld>
            <a:endParaRPr kumimoji="1" lang="ja-JP" altLang="en-US"/>
          </a:p>
        </p:txBody>
      </p:sp>
      <p:sp>
        <p:nvSpPr>
          <p:cNvPr id="6" name="フッター プレースホルダー 5">
            <a:extLst>
              <a:ext uri="{FF2B5EF4-FFF2-40B4-BE49-F238E27FC236}">
                <a16:creationId xmlns:a16="http://schemas.microsoft.com/office/drawing/2014/main" id="{7C0923E4-B3F5-6179-B5B8-DE5D7F7B513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1B0690-BED4-2930-6689-BCC1E6E319D1}"/>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2864799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CEE2EF-3B9D-2516-665B-70AC1B42578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5F552B2-D041-155D-5A04-C088A74AC1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5C36E4C-B2F9-FB7F-D035-F9A42B3B02A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FD1C28B-9650-E034-6D97-D79C80E5D6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00F0E83-CED2-A630-BF87-FFDC437A79C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E23E537-F3C1-5045-F37E-9AC9BF774280}"/>
              </a:ext>
            </a:extLst>
          </p:cNvPr>
          <p:cNvSpPr>
            <a:spLocks noGrp="1"/>
          </p:cNvSpPr>
          <p:nvPr>
            <p:ph type="dt" sz="half" idx="10"/>
          </p:nvPr>
        </p:nvSpPr>
        <p:spPr/>
        <p:txBody>
          <a:bodyPr/>
          <a:lstStyle/>
          <a:p>
            <a:fld id="{1AA50624-34B7-49C7-BCA3-F52469AF8023}" type="datetimeFigureOut">
              <a:rPr kumimoji="1" lang="ja-JP" altLang="en-US" smtClean="0"/>
              <a:t>2024/9/2</a:t>
            </a:fld>
            <a:endParaRPr kumimoji="1" lang="ja-JP" altLang="en-US"/>
          </a:p>
        </p:txBody>
      </p:sp>
      <p:sp>
        <p:nvSpPr>
          <p:cNvPr id="8" name="フッター プレースホルダー 7">
            <a:extLst>
              <a:ext uri="{FF2B5EF4-FFF2-40B4-BE49-F238E27FC236}">
                <a16:creationId xmlns:a16="http://schemas.microsoft.com/office/drawing/2014/main" id="{47C70FE4-6766-BDC8-417D-F38B9DE9452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74E2F4D-D8FA-07AE-DD82-2A724DE735E5}"/>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1639250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73C81-0DBE-427F-AF88-6092E947F98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0D177A2-5F65-9234-46AD-9AA9B6BF2847}"/>
              </a:ext>
            </a:extLst>
          </p:cNvPr>
          <p:cNvSpPr>
            <a:spLocks noGrp="1"/>
          </p:cNvSpPr>
          <p:nvPr>
            <p:ph type="dt" sz="half" idx="10"/>
          </p:nvPr>
        </p:nvSpPr>
        <p:spPr/>
        <p:txBody>
          <a:bodyPr/>
          <a:lstStyle/>
          <a:p>
            <a:fld id="{1AA50624-34B7-49C7-BCA3-F52469AF8023}" type="datetimeFigureOut">
              <a:rPr kumimoji="1" lang="ja-JP" altLang="en-US" smtClean="0"/>
              <a:t>2024/9/2</a:t>
            </a:fld>
            <a:endParaRPr kumimoji="1" lang="ja-JP" altLang="en-US"/>
          </a:p>
        </p:txBody>
      </p:sp>
      <p:sp>
        <p:nvSpPr>
          <p:cNvPr id="4" name="フッター プレースホルダー 3">
            <a:extLst>
              <a:ext uri="{FF2B5EF4-FFF2-40B4-BE49-F238E27FC236}">
                <a16:creationId xmlns:a16="http://schemas.microsoft.com/office/drawing/2014/main" id="{9E625967-1E4E-9F26-4F58-58F8B85448E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67F9439-3444-C960-F204-ADC440B7B271}"/>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878678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0EF89AF-8FB9-4700-ECAA-B42FFC8ED208}"/>
              </a:ext>
            </a:extLst>
          </p:cNvPr>
          <p:cNvSpPr>
            <a:spLocks noGrp="1"/>
          </p:cNvSpPr>
          <p:nvPr>
            <p:ph type="dt" sz="half" idx="10"/>
          </p:nvPr>
        </p:nvSpPr>
        <p:spPr/>
        <p:txBody>
          <a:bodyPr/>
          <a:lstStyle/>
          <a:p>
            <a:fld id="{1AA50624-34B7-49C7-BCA3-F52469AF8023}" type="datetimeFigureOut">
              <a:rPr kumimoji="1" lang="ja-JP" altLang="en-US" smtClean="0"/>
              <a:t>2024/9/2</a:t>
            </a:fld>
            <a:endParaRPr kumimoji="1" lang="ja-JP" altLang="en-US"/>
          </a:p>
        </p:txBody>
      </p:sp>
      <p:sp>
        <p:nvSpPr>
          <p:cNvPr id="3" name="フッター プレースホルダー 2">
            <a:extLst>
              <a:ext uri="{FF2B5EF4-FFF2-40B4-BE49-F238E27FC236}">
                <a16:creationId xmlns:a16="http://schemas.microsoft.com/office/drawing/2014/main" id="{2C150871-FB89-798B-C8B8-9F090C17EF4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EFE5622-F5C5-584E-49ED-21E0EEBEC946}"/>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42030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4B1112-AF63-03BB-84F8-AF6109EC090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7773061-31D1-DAEB-09C8-CFB809AF13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644DDCC-449B-A689-4041-0139375FFB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5ACE8D1-9754-A128-D28A-AF23B764EDE7}"/>
              </a:ext>
            </a:extLst>
          </p:cNvPr>
          <p:cNvSpPr>
            <a:spLocks noGrp="1"/>
          </p:cNvSpPr>
          <p:nvPr>
            <p:ph type="dt" sz="half" idx="10"/>
          </p:nvPr>
        </p:nvSpPr>
        <p:spPr/>
        <p:txBody>
          <a:bodyPr/>
          <a:lstStyle/>
          <a:p>
            <a:fld id="{1AA50624-34B7-49C7-BCA3-F52469AF8023}" type="datetimeFigureOut">
              <a:rPr kumimoji="1" lang="ja-JP" altLang="en-US" smtClean="0"/>
              <a:t>2024/9/2</a:t>
            </a:fld>
            <a:endParaRPr kumimoji="1" lang="ja-JP" altLang="en-US"/>
          </a:p>
        </p:txBody>
      </p:sp>
      <p:sp>
        <p:nvSpPr>
          <p:cNvPr id="6" name="フッター プレースホルダー 5">
            <a:extLst>
              <a:ext uri="{FF2B5EF4-FFF2-40B4-BE49-F238E27FC236}">
                <a16:creationId xmlns:a16="http://schemas.microsoft.com/office/drawing/2014/main" id="{572CBB10-9F64-A126-CB02-D499972B629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C9951-FBC9-5CB2-7A3A-A3A2FBE0D9A1}"/>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792216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53DB9E-0269-DF0E-042C-88F2DFC40C9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8D491E8-3B3F-E733-A9F8-2AF97359B3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21EA697-2758-B2C6-1EDF-30C81F9B4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3053C46-8FD3-83B8-68DA-3F07D7B5D17E}"/>
              </a:ext>
            </a:extLst>
          </p:cNvPr>
          <p:cNvSpPr>
            <a:spLocks noGrp="1"/>
          </p:cNvSpPr>
          <p:nvPr>
            <p:ph type="dt" sz="half" idx="10"/>
          </p:nvPr>
        </p:nvSpPr>
        <p:spPr/>
        <p:txBody>
          <a:bodyPr/>
          <a:lstStyle/>
          <a:p>
            <a:fld id="{1AA50624-34B7-49C7-BCA3-F52469AF8023}" type="datetimeFigureOut">
              <a:rPr kumimoji="1" lang="ja-JP" altLang="en-US" smtClean="0"/>
              <a:t>2024/9/2</a:t>
            </a:fld>
            <a:endParaRPr kumimoji="1" lang="ja-JP" altLang="en-US"/>
          </a:p>
        </p:txBody>
      </p:sp>
      <p:sp>
        <p:nvSpPr>
          <p:cNvPr id="6" name="フッター プレースホルダー 5">
            <a:extLst>
              <a:ext uri="{FF2B5EF4-FFF2-40B4-BE49-F238E27FC236}">
                <a16:creationId xmlns:a16="http://schemas.microsoft.com/office/drawing/2014/main" id="{BF6FF85A-0A22-426D-F739-C15E3A82F17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51AEB45-774E-5CF6-2E36-181A27975327}"/>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42045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EE7B9D5-F344-865F-C2D5-4A42CF6AE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127DE25-99F3-0312-7E1C-816867F931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63640D4-3965-758C-E83E-7466066E78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A50624-34B7-49C7-BCA3-F52469AF8023}" type="datetimeFigureOut">
              <a:rPr kumimoji="1" lang="ja-JP" altLang="en-US" smtClean="0"/>
              <a:t>2024/9/2</a:t>
            </a:fld>
            <a:endParaRPr kumimoji="1" lang="ja-JP" altLang="en-US"/>
          </a:p>
        </p:txBody>
      </p:sp>
      <p:sp>
        <p:nvSpPr>
          <p:cNvPr id="5" name="フッター プレースホルダー 4">
            <a:extLst>
              <a:ext uri="{FF2B5EF4-FFF2-40B4-BE49-F238E27FC236}">
                <a16:creationId xmlns:a16="http://schemas.microsoft.com/office/drawing/2014/main" id="{D93CC68F-798D-44CE-79F6-9F43939182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ACB7828-EFE9-C7A1-6B49-6D2E83065B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164170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hamachan.info/win11-edge-split/"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chromewebstore.google.com/detail/markdown-viewer/ckkdlimhmcjmikdlpkmbgfkaikojcbjk" TargetMode="External"/><Relationship Id="rId2" Type="http://schemas.openxmlformats.org/officeDocument/2006/relationships/hyperlink" Target="https://microsoftedge.microsoft.com/addons/detail/markdown-viewer/cgfmehpekedojlmjepoimbfcafopimdg"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ueharaLab/python_index"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miyashimo-studio.jp/blog/detail/chrome-plugin-tab-resize/" TargetMode="External"/><Relationship Id="rId2" Type="http://schemas.openxmlformats.org/officeDocument/2006/relationships/hyperlink" Target="https://chromewebstore.google.com/detail/tab-resize-split-screen-l/bkpenclhmiealbebdopglffmfdiilejc?hl=ja" TargetMode="Externa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2A1907E-332C-33D7-9B9E-AB1251A23D57}"/>
              </a:ext>
            </a:extLst>
          </p:cNvPr>
          <p:cNvSpPr txBox="1"/>
          <p:nvPr/>
        </p:nvSpPr>
        <p:spPr>
          <a:xfrm>
            <a:off x="3541546" y="2672862"/>
            <a:ext cx="4339650" cy="646331"/>
          </a:xfrm>
          <a:prstGeom prst="rect">
            <a:avLst/>
          </a:prstGeom>
          <a:noFill/>
        </p:spPr>
        <p:txBody>
          <a:bodyPr wrap="none" rtlCol="0">
            <a:spAutoFit/>
          </a:bodyPr>
          <a:lstStyle/>
          <a:p>
            <a:pPr algn="l"/>
            <a:r>
              <a:rPr kumimoji="1" lang="ja-JP" altLang="en-US" sz="3600" dirty="0">
                <a:latin typeface="メイリオ" panose="020B0604030504040204" pitchFamily="50" charset="-128"/>
                <a:ea typeface="メイリオ" panose="020B0604030504040204" pitchFamily="50" charset="-128"/>
              </a:rPr>
              <a:t>受講方法と成績評価</a:t>
            </a:r>
          </a:p>
        </p:txBody>
      </p:sp>
    </p:spTree>
    <p:extLst>
      <p:ext uri="{BB962C8B-B14F-4D97-AF65-F5344CB8AC3E}">
        <p14:creationId xmlns:p14="http://schemas.microsoft.com/office/powerpoint/2010/main" val="1648004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FBD25B6-A698-8B48-FF5F-B5B8E53C6A16}"/>
              </a:ext>
            </a:extLst>
          </p:cNvPr>
          <p:cNvSpPr txBox="1"/>
          <p:nvPr/>
        </p:nvSpPr>
        <p:spPr>
          <a:xfrm>
            <a:off x="931985" y="413211"/>
            <a:ext cx="1529586" cy="523220"/>
          </a:xfrm>
          <a:prstGeom prst="rect">
            <a:avLst/>
          </a:prstGeom>
          <a:noFill/>
        </p:spPr>
        <p:txBody>
          <a:bodyPr wrap="none" rtlCol="0">
            <a:spAutoFit/>
          </a:bodyPr>
          <a:lstStyle/>
          <a:p>
            <a:pPr algn="l"/>
            <a:r>
              <a:rPr kumimoji="1" lang="en-US" altLang="ja-JP" sz="2800" dirty="0">
                <a:latin typeface="メイリオ" panose="020B0604030504040204" pitchFamily="50" charset="-128"/>
                <a:ea typeface="メイリオ" panose="020B0604030504040204" pitchFamily="50" charset="-128"/>
              </a:rPr>
              <a:t>Edge </a:t>
            </a:r>
            <a:r>
              <a:rPr kumimoji="1" lang="ja-JP" altLang="en-US" sz="2800" dirty="0">
                <a:latin typeface="メイリオ" panose="020B0604030504040204" pitchFamily="50" charset="-128"/>
                <a:ea typeface="メイリオ" panose="020B0604030504040204" pitchFamily="50" charset="-128"/>
              </a:rPr>
              <a:t>版</a:t>
            </a:r>
          </a:p>
        </p:txBody>
      </p:sp>
      <p:sp>
        <p:nvSpPr>
          <p:cNvPr id="6" name="テキスト ボックス 5">
            <a:extLst>
              <a:ext uri="{FF2B5EF4-FFF2-40B4-BE49-F238E27FC236}">
                <a16:creationId xmlns:a16="http://schemas.microsoft.com/office/drawing/2014/main" id="{D1D812A1-BBAF-3069-9B03-D4329E3C564F}"/>
              </a:ext>
            </a:extLst>
          </p:cNvPr>
          <p:cNvSpPr txBox="1"/>
          <p:nvPr/>
        </p:nvSpPr>
        <p:spPr>
          <a:xfrm>
            <a:off x="931985" y="1019880"/>
            <a:ext cx="472597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Edge </a:t>
            </a:r>
            <a:r>
              <a:rPr kumimoji="1" lang="ja-JP" altLang="en-US" sz="2400" dirty="0">
                <a:latin typeface="メイリオ" panose="020B0604030504040204" pitchFamily="50" charset="-128"/>
                <a:ea typeface="メイリオ" panose="020B0604030504040204" pitchFamily="50" charset="-128"/>
              </a:rPr>
              <a:t>にもともと分割機能がある</a:t>
            </a:r>
          </a:p>
        </p:txBody>
      </p:sp>
      <p:sp>
        <p:nvSpPr>
          <p:cNvPr id="7" name="テキスト ボックス 6">
            <a:extLst>
              <a:ext uri="{FF2B5EF4-FFF2-40B4-BE49-F238E27FC236}">
                <a16:creationId xmlns:a16="http://schemas.microsoft.com/office/drawing/2014/main" id="{6A84BA63-7DD2-BDA4-46C1-E45681D64645}"/>
              </a:ext>
            </a:extLst>
          </p:cNvPr>
          <p:cNvSpPr txBox="1"/>
          <p:nvPr/>
        </p:nvSpPr>
        <p:spPr>
          <a:xfrm>
            <a:off x="931985" y="1481545"/>
            <a:ext cx="9302261" cy="646331"/>
          </a:xfrm>
          <a:prstGeom prst="rect">
            <a:avLst/>
          </a:prstGeom>
          <a:noFill/>
        </p:spPr>
        <p:txBody>
          <a:bodyPr wrap="square" rtlCol="0">
            <a:spAutoFit/>
          </a:bodyPr>
          <a:lstStyle/>
          <a:p>
            <a:pPr algn="l"/>
            <a:r>
              <a:rPr lang="ja-JP" altLang="en-US" dirty="0">
                <a:hlinkClick r:id="rId2"/>
              </a:rPr>
              <a:t>画面分割機能でブラウザの</a:t>
            </a:r>
            <a:r>
              <a:rPr lang="en-US" altLang="ja-JP" dirty="0">
                <a:hlinkClick r:id="rId2"/>
              </a:rPr>
              <a:t>2</a:t>
            </a:r>
            <a:r>
              <a:rPr lang="ja-JP" altLang="en-US" dirty="0">
                <a:hlinkClick r:id="rId2"/>
              </a:rPr>
              <a:t>画面を左右または上下に表示 </a:t>
            </a:r>
            <a:r>
              <a:rPr lang="en-US" altLang="ja-JP" dirty="0">
                <a:hlinkClick r:id="rId2"/>
              </a:rPr>
              <a:t>| MS-Edge | </a:t>
            </a:r>
            <a:r>
              <a:rPr lang="ja-JP" altLang="en-US" dirty="0">
                <a:hlinkClick r:id="rId2"/>
              </a:rPr>
              <a:t>初心者のための</a:t>
            </a:r>
            <a:r>
              <a:rPr lang="en-US" altLang="ja-JP" dirty="0">
                <a:hlinkClick r:id="rId2"/>
              </a:rPr>
              <a:t>Office</a:t>
            </a:r>
            <a:r>
              <a:rPr lang="ja-JP" altLang="en-US" dirty="0">
                <a:hlinkClick r:id="rId2"/>
              </a:rPr>
              <a:t>講座 </a:t>
            </a:r>
            <a:r>
              <a:rPr lang="en-US" altLang="ja-JP" dirty="0">
                <a:hlinkClick r:id="rId2"/>
              </a:rPr>
              <a:t>(hamachan.info)</a:t>
            </a:r>
            <a:endParaRPr kumimoji="1" lang="ja-JP" altLang="en-US" dirty="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D035D6E0-0F7B-AF90-E546-EC086630EB73}"/>
              </a:ext>
            </a:extLst>
          </p:cNvPr>
          <p:cNvPicPr>
            <a:picLocks noChangeAspect="1"/>
          </p:cNvPicPr>
          <p:nvPr/>
        </p:nvPicPr>
        <p:blipFill>
          <a:blip r:embed="rId3"/>
          <a:stretch>
            <a:fillRect/>
          </a:stretch>
        </p:blipFill>
        <p:spPr>
          <a:xfrm>
            <a:off x="1107832" y="2163045"/>
            <a:ext cx="7335715" cy="4584821"/>
          </a:xfrm>
          <a:prstGeom prst="rect">
            <a:avLst/>
          </a:prstGeom>
        </p:spPr>
      </p:pic>
      <p:sp>
        <p:nvSpPr>
          <p:cNvPr id="10" name="四角形: 角を丸くする 9">
            <a:extLst>
              <a:ext uri="{FF2B5EF4-FFF2-40B4-BE49-F238E27FC236}">
                <a16:creationId xmlns:a16="http://schemas.microsoft.com/office/drawing/2014/main" id="{409F1508-41D7-F332-2796-FB596D46BD3E}"/>
              </a:ext>
            </a:extLst>
          </p:cNvPr>
          <p:cNvSpPr/>
          <p:nvPr/>
        </p:nvSpPr>
        <p:spPr>
          <a:xfrm>
            <a:off x="7051430" y="2321031"/>
            <a:ext cx="474785" cy="34750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45C41783-6C13-D10F-7882-8102477D66B5}"/>
              </a:ext>
            </a:extLst>
          </p:cNvPr>
          <p:cNvSpPr txBox="1"/>
          <p:nvPr/>
        </p:nvSpPr>
        <p:spPr>
          <a:xfrm>
            <a:off x="307613" y="261518"/>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Tree>
    <p:extLst>
      <p:ext uri="{BB962C8B-B14F-4D97-AF65-F5344CB8AC3E}">
        <p14:creationId xmlns:p14="http://schemas.microsoft.com/office/powerpoint/2010/main" val="1284106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F970F44-A2EE-5757-6839-594D5E5D76FD}"/>
              </a:ext>
            </a:extLst>
          </p:cNvPr>
          <p:cNvPicPr>
            <a:picLocks noChangeAspect="1"/>
          </p:cNvPicPr>
          <p:nvPr/>
        </p:nvPicPr>
        <p:blipFill>
          <a:blip r:embed="rId2"/>
          <a:stretch>
            <a:fillRect/>
          </a:stretch>
        </p:blipFill>
        <p:spPr>
          <a:xfrm>
            <a:off x="5571583" y="2786467"/>
            <a:ext cx="6322795" cy="3951747"/>
          </a:xfrm>
          <a:prstGeom prst="rect">
            <a:avLst/>
          </a:prstGeom>
        </p:spPr>
      </p:pic>
      <p:pic>
        <p:nvPicPr>
          <p:cNvPr id="5" name="図 4">
            <a:extLst>
              <a:ext uri="{FF2B5EF4-FFF2-40B4-BE49-F238E27FC236}">
                <a16:creationId xmlns:a16="http://schemas.microsoft.com/office/drawing/2014/main" id="{F23520D0-6107-8ADA-8EED-99E57C0CBB00}"/>
              </a:ext>
            </a:extLst>
          </p:cNvPr>
          <p:cNvPicPr>
            <a:picLocks noChangeAspect="1"/>
          </p:cNvPicPr>
          <p:nvPr/>
        </p:nvPicPr>
        <p:blipFill>
          <a:blip r:embed="rId3"/>
          <a:stretch>
            <a:fillRect/>
          </a:stretch>
        </p:blipFill>
        <p:spPr>
          <a:xfrm>
            <a:off x="479773" y="2140858"/>
            <a:ext cx="4177631" cy="3208154"/>
          </a:xfrm>
          <a:prstGeom prst="rect">
            <a:avLst/>
          </a:prstGeom>
        </p:spPr>
      </p:pic>
      <p:cxnSp>
        <p:nvCxnSpPr>
          <p:cNvPr id="7" name="直線矢印コネクタ 6">
            <a:extLst>
              <a:ext uri="{FF2B5EF4-FFF2-40B4-BE49-F238E27FC236}">
                <a16:creationId xmlns:a16="http://schemas.microsoft.com/office/drawing/2014/main" id="{5E4DBA25-A84E-4478-8B56-F1CA81ACC7FE}"/>
              </a:ext>
            </a:extLst>
          </p:cNvPr>
          <p:cNvCxnSpPr/>
          <p:nvPr/>
        </p:nvCxnSpPr>
        <p:spPr>
          <a:xfrm>
            <a:off x="1283677" y="4914900"/>
            <a:ext cx="41763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C4E23A4C-959B-2074-E2E7-102A5C525D0B}"/>
              </a:ext>
            </a:extLst>
          </p:cNvPr>
          <p:cNvCxnSpPr>
            <a:cxnSpLocks/>
          </p:cNvCxnSpPr>
          <p:nvPr/>
        </p:nvCxnSpPr>
        <p:spPr>
          <a:xfrm>
            <a:off x="1283677" y="5251939"/>
            <a:ext cx="75965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C5C7895D-DEC3-7CBF-1109-8AE1A898C966}"/>
              </a:ext>
            </a:extLst>
          </p:cNvPr>
          <p:cNvPicPr>
            <a:picLocks noChangeAspect="1"/>
          </p:cNvPicPr>
          <p:nvPr/>
        </p:nvPicPr>
        <p:blipFill>
          <a:blip r:embed="rId4"/>
          <a:stretch>
            <a:fillRect/>
          </a:stretch>
        </p:blipFill>
        <p:spPr>
          <a:xfrm>
            <a:off x="6735420" y="318617"/>
            <a:ext cx="3506517" cy="2191572"/>
          </a:xfrm>
          <a:prstGeom prst="rect">
            <a:avLst/>
          </a:prstGeom>
        </p:spPr>
      </p:pic>
      <p:sp>
        <p:nvSpPr>
          <p:cNvPr id="13" name="テキスト ボックス 12">
            <a:extLst>
              <a:ext uri="{FF2B5EF4-FFF2-40B4-BE49-F238E27FC236}">
                <a16:creationId xmlns:a16="http://schemas.microsoft.com/office/drawing/2014/main" id="{B71F2142-2F49-F7E4-C526-5E9AE727CB78}"/>
              </a:ext>
            </a:extLst>
          </p:cNvPr>
          <p:cNvSpPr txBox="1"/>
          <p:nvPr/>
        </p:nvSpPr>
        <p:spPr>
          <a:xfrm>
            <a:off x="6226520" y="1414403"/>
            <a:ext cx="2262158"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①左画面をクリック</a:t>
            </a:r>
          </a:p>
        </p:txBody>
      </p:sp>
      <p:sp>
        <p:nvSpPr>
          <p:cNvPr id="14" name="テキスト ボックス 13">
            <a:extLst>
              <a:ext uri="{FF2B5EF4-FFF2-40B4-BE49-F238E27FC236}">
                <a16:creationId xmlns:a16="http://schemas.microsoft.com/office/drawing/2014/main" id="{2E6511E0-1250-88DD-0E05-168FCE88B824}"/>
              </a:ext>
            </a:extLst>
          </p:cNvPr>
          <p:cNvSpPr txBox="1"/>
          <p:nvPr/>
        </p:nvSpPr>
        <p:spPr>
          <a:xfrm>
            <a:off x="8732981" y="1414403"/>
            <a:ext cx="2262158" cy="369332"/>
          </a:xfrm>
          <a:prstGeom prst="rect">
            <a:avLst/>
          </a:prstGeom>
          <a:noFill/>
        </p:spPr>
        <p:txBody>
          <a:bodyPr wrap="none" rtlCol="0">
            <a:spAutoFit/>
          </a:bodyPr>
          <a:lstStyle/>
          <a:p>
            <a:pPr algn="l"/>
            <a:r>
              <a:rPr lang="ja-JP" altLang="en-US" dirty="0">
                <a:latin typeface="メイリオ" panose="020B0604030504040204" pitchFamily="50" charset="-128"/>
                <a:ea typeface="メイリオ" panose="020B0604030504040204" pitchFamily="50" charset="-128"/>
              </a:rPr>
              <a:t>③右</a:t>
            </a:r>
            <a:r>
              <a:rPr kumimoji="1" lang="ja-JP" altLang="en-US" dirty="0">
                <a:latin typeface="メイリオ" panose="020B0604030504040204" pitchFamily="50" charset="-128"/>
                <a:ea typeface="メイリオ" panose="020B0604030504040204" pitchFamily="50" charset="-128"/>
              </a:rPr>
              <a:t>画面をクリック</a:t>
            </a:r>
          </a:p>
        </p:txBody>
      </p:sp>
      <p:sp>
        <p:nvSpPr>
          <p:cNvPr id="15" name="テキスト ボックス 14">
            <a:extLst>
              <a:ext uri="{FF2B5EF4-FFF2-40B4-BE49-F238E27FC236}">
                <a16:creationId xmlns:a16="http://schemas.microsoft.com/office/drawing/2014/main" id="{6CD2E83C-203D-6DF3-6580-14A9ABCA5F6C}"/>
              </a:ext>
            </a:extLst>
          </p:cNvPr>
          <p:cNvSpPr txBox="1"/>
          <p:nvPr/>
        </p:nvSpPr>
        <p:spPr>
          <a:xfrm>
            <a:off x="123276" y="4684067"/>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②</a:t>
            </a:r>
          </a:p>
        </p:txBody>
      </p:sp>
      <p:sp>
        <p:nvSpPr>
          <p:cNvPr id="16" name="テキスト ボックス 15">
            <a:extLst>
              <a:ext uri="{FF2B5EF4-FFF2-40B4-BE49-F238E27FC236}">
                <a16:creationId xmlns:a16="http://schemas.microsoft.com/office/drawing/2014/main" id="{A6203AD3-6D47-4C50-D795-19AD9866165C}"/>
              </a:ext>
            </a:extLst>
          </p:cNvPr>
          <p:cNvSpPr txBox="1"/>
          <p:nvPr/>
        </p:nvSpPr>
        <p:spPr>
          <a:xfrm>
            <a:off x="123275" y="5021106"/>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④</a:t>
            </a:r>
          </a:p>
        </p:txBody>
      </p:sp>
      <p:sp>
        <p:nvSpPr>
          <p:cNvPr id="17" name="フローチャート: 組合せ 16">
            <a:extLst>
              <a:ext uri="{FF2B5EF4-FFF2-40B4-BE49-F238E27FC236}">
                <a16:creationId xmlns:a16="http://schemas.microsoft.com/office/drawing/2014/main" id="{32A2C637-AA35-3253-69E6-0B298BCD100D}"/>
              </a:ext>
            </a:extLst>
          </p:cNvPr>
          <p:cNvSpPr/>
          <p:nvPr/>
        </p:nvSpPr>
        <p:spPr>
          <a:xfrm>
            <a:off x="7571987" y="2558205"/>
            <a:ext cx="1946377" cy="224242"/>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898232A4-807D-B95F-698F-C7719A7E1923}"/>
              </a:ext>
            </a:extLst>
          </p:cNvPr>
          <p:cNvSpPr txBox="1"/>
          <p:nvPr/>
        </p:nvSpPr>
        <p:spPr>
          <a:xfrm>
            <a:off x="448614" y="318617"/>
            <a:ext cx="5846472"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3) </a:t>
            </a:r>
            <a:r>
              <a:rPr kumimoji="1" lang="ja-JP" altLang="en-US" sz="2400" dirty="0">
                <a:latin typeface="メイリオ" panose="020B0604030504040204" pitchFamily="50" charset="-128"/>
                <a:ea typeface="メイリオ" panose="020B0604030504040204" pitchFamily="50" charset="-128"/>
              </a:rPr>
              <a:t>演習　２画面に講義・演習を配置する</a:t>
            </a:r>
          </a:p>
        </p:txBody>
      </p:sp>
    </p:spTree>
    <p:extLst>
      <p:ext uri="{BB962C8B-B14F-4D97-AF65-F5344CB8AC3E}">
        <p14:creationId xmlns:p14="http://schemas.microsoft.com/office/powerpoint/2010/main" val="1677156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61D080AE-B073-761E-3D1D-4263A1BA57EB}"/>
              </a:ext>
            </a:extLst>
          </p:cNvPr>
          <p:cNvSpPr txBox="1"/>
          <p:nvPr/>
        </p:nvSpPr>
        <p:spPr>
          <a:xfrm>
            <a:off x="694593" y="1387510"/>
            <a:ext cx="11268808" cy="2308324"/>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演習時間に入る際には、チーム毎に分かれてブレイクアウトルームに入るように指示があります。</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少人数で、不明点をメンバー間およびアシスタントの先生とやり取りしながら演習を解いてください。</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回答案の画面共有、チャットなど有効活用ください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ブレイクアウトルームの操作方法は次ページ以降参照ください。</a:t>
            </a:r>
          </a:p>
        </p:txBody>
      </p:sp>
      <p:sp>
        <p:nvSpPr>
          <p:cNvPr id="6" name="テキスト ボックス 5">
            <a:extLst>
              <a:ext uri="{FF2B5EF4-FFF2-40B4-BE49-F238E27FC236}">
                <a16:creationId xmlns:a16="http://schemas.microsoft.com/office/drawing/2014/main" id="{289B9422-68B5-8FB5-116C-C29B1F12E989}"/>
              </a:ext>
            </a:extLst>
          </p:cNvPr>
          <p:cNvSpPr txBox="1"/>
          <p:nvPr/>
        </p:nvSpPr>
        <p:spPr>
          <a:xfrm>
            <a:off x="694593" y="663389"/>
            <a:ext cx="523091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4) </a:t>
            </a:r>
            <a:r>
              <a:rPr kumimoji="1" lang="ja-JP" altLang="en-US" sz="2400" dirty="0">
                <a:latin typeface="メイリオ" panose="020B0604030504040204" pitchFamily="50" charset="-128"/>
                <a:ea typeface="メイリオ" panose="020B0604030504040204" pitchFamily="50" charset="-128"/>
              </a:rPr>
              <a:t>演習　チーム毎での演習の進め方</a:t>
            </a:r>
          </a:p>
        </p:txBody>
      </p:sp>
    </p:spTree>
    <p:extLst>
      <p:ext uri="{BB962C8B-B14F-4D97-AF65-F5344CB8AC3E}">
        <p14:creationId xmlns:p14="http://schemas.microsoft.com/office/powerpoint/2010/main" val="1110123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46C29CB-9222-EF64-76B5-DB2EFA45247C}"/>
              </a:ext>
            </a:extLst>
          </p:cNvPr>
          <p:cNvSpPr txBox="1"/>
          <p:nvPr/>
        </p:nvSpPr>
        <p:spPr>
          <a:xfrm>
            <a:off x="899297" y="712177"/>
            <a:ext cx="7981672"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講義と演習を実際に体験してみましょう。</a:t>
            </a:r>
          </a:p>
        </p:txBody>
      </p:sp>
      <p:pic>
        <p:nvPicPr>
          <p:cNvPr id="4" name="図 3">
            <a:extLst>
              <a:ext uri="{FF2B5EF4-FFF2-40B4-BE49-F238E27FC236}">
                <a16:creationId xmlns:a16="http://schemas.microsoft.com/office/drawing/2014/main" id="{C5F8A6A6-99E4-F681-D809-D30BE6FB0750}"/>
              </a:ext>
            </a:extLst>
          </p:cNvPr>
          <p:cNvPicPr>
            <a:picLocks noChangeAspect="1"/>
          </p:cNvPicPr>
          <p:nvPr/>
        </p:nvPicPr>
        <p:blipFill>
          <a:blip r:embed="rId2"/>
          <a:stretch>
            <a:fillRect/>
          </a:stretch>
        </p:blipFill>
        <p:spPr>
          <a:xfrm>
            <a:off x="3035827" y="1689105"/>
            <a:ext cx="8130404" cy="5099333"/>
          </a:xfrm>
          <a:prstGeom prst="rect">
            <a:avLst/>
          </a:prstGeom>
        </p:spPr>
      </p:pic>
      <p:sp>
        <p:nvSpPr>
          <p:cNvPr id="5" name="吹き出し: 角を丸めた四角形 4">
            <a:extLst>
              <a:ext uri="{FF2B5EF4-FFF2-40B4-BE49-F238E27FC236}">
                <a16:creationId xmlns:a16="http://schemas.microsoft.com/office/drawing/2014/main" id="{6B4F06D3-C258-DD49-689C-27AB4314B49F}"/>
              </a:ext>
            </a:extLst>
          </p:cNvPr>
          <p:cNvSpPr/>
          <p:nvPr/>
        </p:nvSpPr>
        <p:spPr>
          <a:xfrm>
            <a:off x="808893" y="4985219"/>
            <a:ext cx="1679330" cy="725472"/>
          </a:xfrm>
          <a:prstGeom prst="wedgeRoundRectCallout">
            <a:avLst>
              <a:gd name="adj1" fmla="val 85973"/>
              <a:gd name="adj2" fmla="val 115124"/>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DDBD0AE-264D-8635-E794-87DCCBCC5E45}"/>
              </a:ext>
            </a:extLst>
          </p:cNvPr>
          <p:cNvSpPr txBox="1"/>
          <p:nvPr/>
        </p:nvSpPr>
        <p:spPr>
          <a:xfrm>
            <a:off x="808893" y="6128238"/>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講義ノート</a:t>
            </a:r>
          </a:p>
        </p:txBody>
      </p:sp>
      <p:sp>
        <p:nvSpPr>
          <p:cNvPr id="7" name="吹き出し: 角を丸めた四角形 6">
            <a:extLst>
              <a:ext uri="{FF2B5EF4-FFF2-40B4-BE49-F238E27FC236}">
                <a16:creationId xmlns:a16="http://schemas.microsoft.com/office/drawing/2014/main" id="{1383AEC2-AEC6-4100-B331-467E2889940E}"/>
              </a:ext>
            </a:extLst>
          </p:cNvPr>
          <p:cNvSpPr/>
          <p:nvPr/>
        </p:nvSpPr>
        <p:spPr>
          <a:xfrm>
            <a:off x="808893" y="6022713"/>
            <a:ext cx="1679330" cy="584775"/>
          </a:xfrm>
          <a:prstGeom prst="wedgeRoundRectCallout">
            <a:avLst>
              <a:gd name="adj1" fmla="val 84402"/>
              <a:gd name="adj2" fmla="val 26415"/>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DAD49E8-557D-8810-F010-D5EF1827AE86}"/>
              </a:ext>
            </a:extLst>
          </p:cNvPr>
          <p:cNvSpPr txBox="1"/>
          <p:nvPr/>
        </p:nvSpPr>
        <p:spPr>
          <a:xfrm>
            <a:off x="808893" y="4985219"/>
            <a:ext cx="1837850"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演習ワークシート</a:t>
            </a:r>
          </a:p>
        </p:txBody>
      </p:sp>
      <p:sp>
        <p:nvSpPr>
          <p:cNvPr id="9" name="テキスト ボックス 8">
            <a:extLst>
              <a:ext uri="{FF2B5EF4-FFF2-40B4-BE49-F238E27FC236}">
                <a16:creationId xmlns:a16="http://schemas.microsoft.com/office/drawing/2014/main" id="{DBE6A9E2-197D-AAA9-33FD-8447AD1B2989}"/>
              </a:ext>
            </a:extLst>
          </p:cNvPr>
          <p:cNvSpPr txBox="1"/>
          <p:nvPr/>
        </p:nvSpPr>
        <p:spPr>
          <a:xfrm>
            <a:off x="-35545" y="6128237"/>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右側</a:t>
            </a:r>
          </a:p>
        </p:txBody>
      </p:sp>
      <p:sp>
        <p:nvSpPr>
          <p:cNvPr id="10" name="テキスト ボックス 9">
            <a:extLst>
              <a:ext uri="{FF2B5EF4-FFF2-40B4-BE49-F238E27FC236}">
                <a16:creationId xmlns:a16="http://schemas.microsoft.com/office/drawing/2014/main" id="{AD0E6FC7-4D17-1A34-8A55-E8E3BCAF1D70}"/>
              </a:ext>
            </a:extLst>
          </p:cNvPr>
          <p:cNvSpPr txBox="1"/>
          <p:nvPr/>
        </p:nvSpPr>
        <p:spPr>
          <a:xfrm>
            <a:off x="-35546" y="5117122"/>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左側</a:t>
            </a:r>
          </a:p>
        </p:txBody>
      </p:sp>
    </p:spTree>
    <p:extLst>
      <p:ext uri="{BB962C8B-B14F-4D97-AF65-F5344CB8AC3E}">
        <p14:creationId xmlns:p14="http://schemas.microsoft.com/office/powerpoint/2010/main" val="1801602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378E13F-F152-E8AE-534C-3F22CE654EAD}"/>
              </a:ext>
            </a:extLst>
          </p:cNvPr>
          <p:cNvSpPr txBox="1"/>
          <p:nvPr/>
        </p:nvSpPr>
        <p:spPr>
          <a:xfrm>
            <a:off x="1547445" y="2715177"/>
            <a:ext cx="3724096" cy="1938992"/>
          </a:xfrm>
          <a:prstGeom prst="rect">
            <a:avLst/>
          </a:prstGeom>
          <a:noFill/>
        </p:spPr>
        <p:txBody>
          <a:bodyPr wrap="non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ルームに入る方法</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画面の共有方法</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録画方法</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ルームからの退出方法</a:t>
            </a:r>
            <a:endParaRPr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F8DBDBA-F9ED-0E37-C5FA-D9DD8D29C701}"/>
              </a:ext>
            </a:extLst>
          </p:cNvPr>
          <p:cNvSpPr txBox="1"/>
          <p:nvPr/>
        </p:nvSpPr>
        <p:spPr>
          <a:xfrm>
            <a:off x="694592" y="808892"/>
            <a:ext cx="572464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　ブレイクアウトルームの操作方法</a:t>
            </a:r>
          </a:p>
        </p:txBody>
      </p:sp>
    </p:spTree>
    <p:extLst>
      <p:ext uri="{BB962C8B-B14F-4D97-AF65-F5344CB8AC3E}">
        <p14:creationId xmlns:p14="http://schemas.microsoft.com/office/powerpoint/2010/main" val="1765308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FC9CE69-EC4D-E782-A8D1-074D53FDAE46}"/>
              </a:ext>
            </a:extLst>
          </p:cNvPr>
          <p:cNvSpPr txBox="1"/>
          <p:nvPr/>
        </p:nvSpPr>
        <p:spPr>
          <a:xfrm>
            <a:off x="641839" y="164702"/>
            <a:ext cx="3057247"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答案の提出方法</a:t>
            </a:r>
            <a:endParaRPr kumimoji="1" lang="ja-JP" altLang="en-US" sz="32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DAB8DE0B-B0B3-2FAD-9CCE-4DF8FB2976A1}"/>
              </a:ext>
            </a:extLst>
          </p:cNvPr>
          <p:cNvSpPr txBox="1"/>
          <p:nvPr/>
        </p:nvSpPr>
        <p:spPr>
          <a:xfrm>
            <a:off x="703385" y="683047"/>
            <a:ext cx="8648521" cy="1200329"/>
          </a:xfrm>
          <a:prstGeom prst="rect">
            <a:avLst/>
          </a:prstGeom>
          <a:noFill/>
        </p:spPr>
        <p:txBody>
          <a:bodyPr wrap="non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参加者個別に提出用フォルダーを作りました。</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このフォルダーへのリンクをブックマークしてください。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課題はそちらに提出してください。</a:t>
            </a:r>
          </a:p>
        </p:txBody>
      </p:sp>
      <p:pic>
        <p:nvPicPr>
          <p:cNvPr id="7" name="図 6">
            <a:extLst>
              <a:ext uri="{FF2B5EF4-FFF2-40B4-BE49-F238E27FC236}">
                <a16:creationId xmlns:a16="http://schemas.microsoft.com/office/drawing/2014/main" id="{47AFEDC8-B4F9-CDDD-4C0E-5F541776A47D}"/>
              </a:ext>
            </a:extLst>
          </p:cNvPr>
          <p:cNvPicPr>
            <a:picLocks noChangeAspect="1"/>
          </p:cNvPicPr>
          <p:nvPr/>
        </p:nvPicPr>
        <p:blipFill>
          <a:blip r:embed="rId3"/>
          <a:stretch>
            <a:fillRect/>
          </a:stretch>
        </p:blipFill>
        <p:spPr>
          <a:xfrm>
            <a:off x="3699086" y="2465883"/>
            <a:ext cx="7319459" cy="4738019"/>
          </a:xfrm>
          <a:prstGeom prst="rect">
            <a:avLst/>
          </a:prstGeom>
        </p:spPr>
      </p:pic>
      <p:sp>
        <p:nvSpPr>
          <p:cNvPr id="8" name="吹き出し: 四角形 7">
            <a:extLst>
              <a:ext uri="{FF2B5EF4-FFF2-40B4-BE49-F238E27FC236}">
                <a16:creationId xmlns:a16="http://schemas.microsoft.com/office/drawing/2014/main" id="{D325F175-2121-9E87-D6A1-E9FCA1ADA386}"/>
              </a:ext>
            </a:extLst>
          </p:cNvPr>
          <p:cNvSpPr/>
          <p:nvPr/>
        </p:nvSpPr>
        <p:spPr>
          <a:xfrm>
            <a:off x="249696" y="3308158"/>
            <a:ext cx="3150253" cy="896815"/>
          </a:xfrm>
          <a:prstGeom prst="wedgeRectCallout">
            <a:avLst>
              <a:gd name="adj1" fmla="val 57335"/>
              <a:gd name="adj2" fmla="val -6305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E9E465A-BE92-FC0E-A790-DF812DE2C499}"/>
              </a:ext>
            </a:extLst>
          </p:cNvPr>
          <p:cNvSpPr txBox="1"/>
          <p:nvPr/>
        </p:nvSpPr>
        <p:spPr>
          <a:xfrm>
            <a:off x="249697" y="3429000"/>
            <a:ext cx="3378984"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初回のみこのようなタイトルのメールが送られてくる</a:t>
            </a:r>
          </a:p>
        </p:txBody>
      </p:sp>
      <p:sp>
        <p:nvSpPr>
          <p:cNvPr id="10" name="四角形: 角を丸くする 9">
            <a:extLst>
              <a:ext uri="{FF2B5EF4-FFF2-40B4-BE49-F238E27FC236}">
                <a16:creationId xmlns:a16="http://schemas.microsoft.com/office/drawing/2014/main" id="{CC9404A8-0381-137C-74AD-0C7D3C564314}"/>
              </a:ext>
            </a:extLst>
          </p:cNvPr>
          <p:cNvSpPr/>
          <p:nvPr/>
        </p:nvSpPr>
        <p:spPr>
          <a:xfrm>
            <a:off x="5656384" y="5744130"/>
            <a:ext cx="879231" cy="43082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6B043C92-D39A-236E-BBCE-84FD7DF581D7}"/>
              </a:ext>
            </a:extLst>
          </p:cNvPr>
          <p:cNvSpPr txBox="1"/>
          <p:nvPr/>
        </p:nvSpPr>
        <p:spPr>
          <a:xfrm>
            <a:off x="3558277" y="2004218"/>
            <a:ext cx="418576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答案提出用フォルダのメール</a:t>
            </a:r>
          </a:p>
        </p:txBody>
      </p:sp>
      <p:sp>
        <p:nvSpPr>
          <p:cNvPr id="12" name="テキスト ボックス 11">
            <a:extLst>
              <a:ext uri="{FF2B5EF4-FFF2-40B4-BE49-F238E27FC236}">
                <a16:creationId xmlns:a16="http://schemas.microsoft.com/office/drawing/2014/main" id="{0191D3F7-F7BE-4803-9FD4-3F5A26CBDEEB}"/>
              </a:ext>
            </a:extLst>
          </p:cNvPr>
          <p:cNvSpPr txBox="1"/>
          <p:nvPr/>
        </p:nvSpPr>
        <p:spPr>
          <a:xfrm>
            <a:off x="2433173" y="5682510"/>
            <a:ext cx="3217984" cy="646331"/>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クリックしてフォルダを開き、ブックマークしておくこと</a:t>
            </a:r>
          </a:p>
        </p:txBody>
      </p:sp>
    </p:spTree>
    <p:extLst>
      <p:ext uri="{BB962C8B-B14F-4D97-AF65-F5344CB8AC3E}">
        <p14:creationId xmlns:p14="http://schemas.microsoft.com/office/powerpoint/2010/main" val="3525022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C03417B-5B57-2C96-A1EA-B929CE3EBD2B}"/>
              </a:ext>
            </a:extLst>
          </p:cNvPr>
          <p:cNvPicPr>
            <a:picLocks noChangeAspect="1"/>
          </p:cNvPicPr>
          <p:nvPr/>
        </p:nvPicPr>
        <p:blipFill>
          <a:blip r:embed="rId2"/>
          <a:stretch>
            <a:fillRect/>
          </a:stretch>
        </p:blipFill>
        <p:spPr>
          <a:xfrm>
            <a:off x="228601" y="1266092"/>
            <a:ext cx="7367954" cy="3704045"/>
          </a:xfrm>
          <a:prstGeom prst="rect">
            <a:avLst/>
          </a:prstGeom>
        </p:spPr>
      </p:pic>
      <p:sp>
        <p:nvSpPr>
          <p:cNvPr id="6" name="テキスト ボックス 5">
            <a:extLst>
              <a:ext uri="{FF2B5EF4-FFF2-40B4-BE49-F238E27FC236}">
                <a16:creationId xmlns:a16="http://schemas.microsoft.com/office/drawing/2014/main" id="{0DDCD3EA-8A87-13FA-965D-E75189C4E1B2}"/>
              </a:ext>
            </a:extLst>
          </p:cNvPr>
          <p:cNvSpPr txBox="1"/>
          <p:nvPr/>
        </p:nvSpPr>
        <p:spPr>
          <a:xfrm>
            <a:off x="349354" y="597877"/>
            <a:ext cx="849463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初回のみフォルダーアクセス時以下のメッセージが出てくる</a:t>
            </a:r>
          </a:p>
        </p:txBody>
      </p:sp>
      <p:pic>
        <p:nvPicPr>
          <p:cNvPr id="3" name="図 2">
            <a:extLst>
              <a:ext uri="{FF2B5EF4-FFF2-40B4-BE49-F238E27FC236}">
                <a16:creationId xmlns:a16="http://schemas.microsoft.com/office/drawing/2014/main" id="{3EB9AB69-1AE1-3EFF-8278-D2FB289DDA8E}"/>
              </a:ext>
            </a:extLst>
          </p:cNvPr>
          <p:cNvPicPr>
            <a:picLocks noChangeAspect="1"/>
          </p:cNvPicPr>
          <p:nvPr/>
        </p:nvPicPr>
        <p:blipFill>
          <a:blip r:embed="rId3"/>
          <a:stretch>
            <a:fillRect/>
          </a:stretch>
        </p:blipFill>
        <p:spPr>
          <a:xfrm>
            <a:off x="5466476" y="1780820"/>
            <a:ext cx="6622354" cy="4808637"/>
          </a:xfrm>
          <a:prstGeom prst="rect">
            <a:avLst/>
          </a:prstGeom>
        </p:spPr>
      </p:pic>
      <p:sp>
        <p:nvSpPr>
          <p:cNvPr id="7" name="四角形: 角を丸くする 6">
            <a:extLst>
              <a:ext uri="{FF2B5EF4-FFF2-40B4-BE49-F238E27FC236}">
                <a16:creationId xmlns:a16="http://schemas.microsoft.com/office/drawing/2014/main" id="{677BC436-8A6B-F45D-6461-3221495DE35D}"/>
              </a:ext>
            </a:extLst>
          </p:cNvPr>
          <p:cNvSpPr/>
          <p:nvPr/>
        </p:nvSpPr>
        <p:spPr>
          <a:xfrm>
            <a:off x="413238" y="4290646"/>
            <a:ext cx="791308" cy="37806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BEEF0018-1C02-B414-B4F6-0BFD0E9213E3}"/>
              </a:ext>
            </a:extLst>
          </p:cNvPr>
          <p:cNvSpPr/>
          <p:nvPr/>
        </p:nvSpPr>
        <p:spPr>
          <a:xfrm>
            <a:off x="5876191" y="4827925"/>
            <a:ext cx="2151185" cy="49142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46626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874381D-43A5-5FBD-3C1B-DD6A7FCDDF5E}"/>
              </a:ext>
            </a:extLst>
          </p:cNvPr>
          <p:cNvSpPr txBox="1"/>
          <p:nvPr/>
        </p:nvSpPr>
        <p:spPr>
          <a:xfrm>
            <a:off x="281354" y="186144"/>
            <a:ext cx="6750566"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答案提出フォルダーのブックマーク</a:t>
            </a:r>
          </a:p>
        </p:txBody>
      </p:sp>
      <p:pic>
        <p:nvPicPr>
          <p:cNvPr id="6" name="図 5">
            <a:extLst>
              <a:ext uri="{FF2B5EF4-FFF2-40B4-BE49-F238E27FC236}">
                <a16:creationId xmlns:a16="http://schemas.microsoft.com/office/drawing/2014/main" id="{9AF87FFE-DE7F-CF92-A9AC-D1088296F7FC}"/>
              </a:ext>
            </a:extLst>
          </p:cNvPr>
          <p:cNvPicPr>
            <a:picLocks noChangeAspect="1"/>
          </p:cNvPicPr>
          <p:nvPr/>
        </p:nvPicPr>
        <p:blipFill>
          <a:blip r:embed="rId2"/>
          <a:stretch>
            <a:fillRect/>
          </a:stretch>
        </p:blipFill>
        <p:spPr>
          <a:xfrm>
            <a:off x="967154" y="1683743"/>
            <a:ext cx="8287814" cy="5103917"/>
          </a:xfrm>
          <a:prstGeom prst="rect">
            <a:avLst/>
          </a:prstGeom>
        </p:spPr>
      </p:pic>
      <p:sp>
        <p:nvSpPr>
          <p:cNvPr id="7" name="テキスト ボックス 6">
            <a:extLst>
              <a:ext uri="{FF2B5EF4-FFF2-40B4-BE49-F238E27FC236}">
                <a16:creationId xmlns:a16="http://schemas.microsoft.com/office/drawing/2014/main" id="{73ADE333-8241-C6D2-C576-AD7815102DEA}"/>
              </a:ext>
            </a:extLst>
          </p:cNvPr>
          <p:cNvSpPr txBox="1"/>
          <p:nvPr/>
        </p:nvSpPr>
        <p:spPr>
          <a:xfrm>
            <a:off x="967154" y="1222078"/>
            <a:ext cx="326243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ブックマークすること</a:t>
            </a:r>
          </a:p>
        </p:txBody>
      </p:sp>
      <p:sp>
        <p:nvSpPr>
          <p:cNvPr id="8" name="テキスト ボックス 7">
            <a:extLst>
              <a:ext uri="{FF2B5EF4-FFF2-40B4-BE49-F238E27FC236}">
                <a16:creationId xmlns:a16="http://schemas.microsoft.com/office/drawing/2014/main" id="{A69DE3BE-804A-C834-C050-57C9EE3A3C84}"/>
              </a:ext>
            </a:extLst>
          </p:cNvPr>
          <p:cNvSpPr txBox="1"/>
          <p:nvPr/>
        </p:nvSpPr>
        <p:spPr>
          <a:xfrm>
            <a:off x="281354" y="770919"/>
            <a:ext cx="449353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前頁のメールからリンクを踏む</a:t>
            </a:r>
          </a:p>
        </p:txBody>
      </p:sp>
    </p:spTree>
    <p:extLst>
      <p:ext uri="{BB962C8B-B14F-4D97-AF65-F5344CB8AC3E}">
        <p14:creationId xmlns:p14="http://schemas.microsoft.com/office/powerpoint/2010/main" val="217304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162E93C-9783-97DD-0997-D3D3A407956D}"/>
              </a:ext>
            </a:extLst>
          </p:cNvPr>
          <p:cNvPicPr>
            <a:picLocks noChangeAspect="1"/>
          </p:cNvPicPr>
          <p:nvPr/>
        </p:nvPicPr>
        <p:blipFill>
          <a:blip r:embed="rId2"/>
          <a:stretch>
            <a:fillRect/>
          </a:stretch>
        </p:blipFill>
        <p:spPr>
          <a:xfrm>
            <a:off x="6560153" y="1521613"/>
            <a:ext cx="5374128" cy="5254259"/>
          </a:xfrm>
          <a:prstGeom prst="rect">
            <a:avLst/>
          </a:prstGeom>
        </p:spPr>
      </p:pic>
      <p:pic>
        <p:nvPicPr>
          <p:cNvPr id="5" name="図 4">
            <a:extLst>
              <a:ext uri="{FF2B5EF4-FFF2-40B4-BE49-F238E27FC236}">
                <a16:creationId xmlns:a16="http://schemas.microsoft.com/office/drawing/2014/main" id="{1F90EA88-682A-2B79-A841-32A90AF007D9}"/>
              </a:ext>
            </a:extLst>
          </p:cNvPr>
          <p:cNvPicPr>
            <a:picLocks noChangeAspect="1"/>
          </p:cNvPicPr>
          <p:nvPr/>
        </p:nvPicPr>
        <p:blipFill>
          <a:blip r:embed="rId3"/>
          <a:stretch>
            <a:fillRect/>
          </a:stretch>
        </p:blipFill>
        <p:spPr>
          <a:xfrm>
            <a:off x="257719" y="1489440"/>
            <a:ext cx="5184719" cy="5222086"/>
          </a:xfrm>
          <a:prstGeom prst="rect">
            <a:avLst/>
          </a:prstGeom>
        </p:spPr>
      </p:pic>
      <p:sp>
        <p:nvSpPr>
          <p:cNvPr id="6" name="矢印: 右 5">
            <a:extLst>
              <a:ext uri="{FF2B5EF4-FFF2-40B4-BE49-F238E27FC236}">
                <a16:creationId xmlns:a16="http://schemas.microsoft.com/office/drawing/2014/main" id="{3BFE14B6-3C51-6B5A-DB35-526A836060A1}"/>
              </a:ext>
            </a:extLst>
          </p:cNvPr>
          <p:cNvSpPr/>
          <p:nvPr/>
        </p:nvSpPr>
        <p:spPr>
          <a:xfrm>
            <a:off x="5679831" y="3323492"/>
            <a:ext cx="527538" cy="10550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4576B79-6B92-5C54-1B94-437009F67F0E}"/>
              </a:ext>
            </a:extLst>
          </p:cNvPr>
          <p:cNvSpPr txBox="1"/>
          <p:nvPr/>
        </p:nvSpPr>
        <p:spPr>
          <a:xfrm>
            <a:off x="257719" y="316523"/>
            <a:ext cx="6340197"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演習ワークシートのダウンロード</a:t>
            </a:r>
          </a:p>
        </p:txBody>
      </p:sp>
      <p:sp>
        <p:nvSpPr>
          <p:cNvPr id="8" name="テキスト ボックス 7">
            <a:extLst>
              <a:ext uri="{FF2B5EF4-FFF2-40B4-BE49-F238E27FC236}">
                <a16:creationId xmlns:a16="http://schemas.microsoft.com/office/drawing/2014/main" id="{E7769597-38C8-7514-1FA5-D17FEAC9CE01}"/>
              </a:ext>
            </a:extLst>
          </p:cNvPr>
          <p:cNvSpPr txBox="1"/>
          <p:nvPr/>
        </p:nvSpPr>
        <p:spPr>
          <a:xfrm>
            <a:off x="175846" y="1059948"/>
            <a:ext cx="449353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答案記述済の演習ワークシート</a:t>
            </a:r>
          </a:p>
        </p:txBody>
      </p:sp>
      <p:sp>
        <p:nvSpPr>
          <p:cNvPr id="9" name="テキスト ボックス 8">
            <a:extLst>
              <a:ext uri="{FF2B5EF4-FFF2-40B4-BE49-F238E27FC236}">
                <a16:creationId xmlns:a16="http://schemas.microsoft.com/office/drawing/2014/main" id="{748988D4-2C45-8711-1DB2-07AEB0ED8D1B}"/>
              </a:ext>
            </a:extLst>
          </p:cNvPr>
          <p:cNvSpPr txBox="1"/>
          <p:nvPr/>
        </p:nvSpPr>
        <p:spPr>
          <a:xfrm>
            <a:off x="6560153" y="749791"/>
            <a:ext cx="4342309"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ファイル → ダウンロード→ </a:t>
            </a:r>
            <a:r>
              <a:rPr kumimoji="1" lang="en-US" altLang="ja-JP" sz="2400" dirty="0" err="1">
                <a:latin typeface="メイリオ" panose="020B0604030504040204" pitchFamily="50" charset="-128"/>
                <a:ea typeface="メイリオ" panose="020B0604030504040204" pitchFamily="50" charset="-128"/>
              </a:rPr>
              <a:t>ipynb</a:t>
            </a:r>
            <a:r>
              <a:rPr kumimoji="1" lang="ja-JP" altLang="en-US" sz="2400" dirty="0">
                <a:latin typeface="メイリオ" panose="020B0604030504040204" pitchFamily="50" charset="-128"/>
                <a:ea typeface="メイリオ" panose="020B0604030504040204" pitchFamily="50" charset="-128"/>
              </a:rPr>
              <a:t>をダウンロード</a:t>
            </a:r>
          </a:p>
        </p:txBody>
      </p:sp>
    </p:spTree>
    <p:extLst>
      <p:ext uri="{BB962C8B-B14F-4D97-AF65-F5344CB8AC3E}">
        <p14:creationId xmlns:p14="http://schemas.microsoft.com/office/powerpoint/2010/main" val="1796547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92DAE2F-A2E3-3E78-9D1E-2F47AD553884}"/>
              </a:ext>
            </a:extLst>
          </p:cNvPr>
          <p:cNvPicPr>
            <a:picLocks noChangeAspect="1"/>
          </p:cNvPicPr>
          <p:nvPr/>
        </p:nvPicPr>
        <p:blipFill>
          <a:blip r:embed="rId2"/>
          <a:stretch>
            <a:fillRect/>
          </a:stretch>
        </p:blipFill>
        <p:spPr>
          <a:xfrm>
            <a:off x="0" y="797816"/>
            <a:ext cx="12192000" cy="5877827"/>
          </a:xfrm>
          <a:prstGeom prst="rect">
            <a:avLst/>
          </a:prstGeom>
        </p:spPr>
      </p:pic>
      <p:sp>
        <p:nvSpPr>
          <p:cNvPr id="5" name="テキスト ボックス 4">
            <a:extLst>
              <a:ext uri="{FF2B5EF4-FFF2-40B4-BE49-F238E27FC236}">
                <a16:creationId xmlns:a16="http://schemas.microsoft.com/office/drawing/2014/main" id="{5D76EB27-D9E6-E1FD-EA5F-1163BF9F6792}"/>
              </a:ext>
            </a:extLst>
          </p:cNvPr>
          <p:cNvSpPr txBox="1"/>
          <p:nvPr/>
        </p:nvSpPr>
        <p:spPr>
          <a:xfrm>
            <a:off x="281354" y="186144"/>
            <a:ext cx="8392041"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答案提出フォルダーへの答案のアップロード</a:t>
            </a:r>
          </a:p>
        </p:txBody>
      </p:sp>
      <p:sp>
        <p:nvSpPr>
          <p:cNvPr id="6" name="矢印: 右カーブ 5">
            <a:extLst>
              <a:ext uri="{FF2B5EF4-FFF2-40B4-BE49-F238E27FC236}">
                <a16:creationId xmlns:a16="http://schemas.microsoft.com/office/drawing/2014/main" id="{B0DADFF1-77AA-4196-7320-EA98B713B9DE}"/>
              </a:ext>
            </a:extLst>
          </p:cNvPr>
          <p:cNvSpPr/>
          <p:nvPr/>
        </p:nvSpPr>
        <p:spPr>
          <a:xfrm rot="20354548" flipH="1" flipV="1">
            <a:off x="5502771" y="2959606"/>
            <a:ext cx="597877" cy="249742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ボックス 6">
            <a:extLst>
              <a:ext uri="{FF2B5EF4-FFF2-40B4-BE49-F238E27FC236}">
                <a16:creationId xmlns:a16="http://schemas.microsoft.com/office/drawing/2014/main" id="{62B277E9-D290-CEE5-C941-1D389CB85D5D}"/>
              </a:ext>
            </a:extLst>
          </p:cNvPr>
          <p:cNvSpPr txBox="1"/>
          <p:nvPr/>
        </p:nvSpPr>
        <p:spPr>
          <a:xfrm>
            <a:off x="6212541" y="3533991"/>
            <a:ext cx="5979459" cy="1200329"/>
          </a:xfrm>
          <a:prstGeom prst="rect">
            <a:avLst/>
          </a:prstGeom>
          <a:solidFill>
            <a:srgbClr val="FFFFFF">
              <a:alpha val="65882"/>
            </a:srgbClr>
          </a:solidFill>
          <a:ln>
            <a:noFill/>
          </a:ln>
        </p:spPr>
        <p:txBody>
          <a:bodyPr wrap="square" rtlCol="0">
            <a:spAutoFit/>
          </a:bodyPr>
          <a:lstStyle/>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ブックマークした答案提出フォルダを開く</a:t>
            </a:r>
            <a:endParaRPr kumimoji="1"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dirty="0">
                <a:latin typeface="メイリオ" panose="020B0604030504040204" pitchFamily="50" charset="-128"/>
                <a:ea typeface="メイリオ" panose="020B0604030504040204" pitchFamily="50" charset="-128"/>
              </a:rPr>
              <a:t>ダウンロードフォルダを開く</a:t>
            </a:r>
            <a:endParaRPr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ダウンロードフォルダ中の答案をドラッグして答案提出フォルダにアップロード</a:t>
            </a:r>
          </a:p>
        </p:txBody>
      </p:sp>
    </p:spTree>
    <p:extLst>
      <p:ext uri="{BB962C8B-B14F-4D97-AF65-F5344CB8AC3E}">
        <p14:creationId xmlns:p14="http://schemas.microsoft.com/office/powerpoint/2010/main" val="2840436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56D2677-DC68-068F-6D67-017BEF792748}"/>
              </a:ext>
            </a:extLst>
          </p:cNvPr>
          <p:cNvSpPr txBox="1"/>
          <p:nvPr/>
        </p:nvSpPr>
        <p:spPr>
          <a:xfrm>
            <a:off x="764930" y="334029"/>
            <a:ext cx="2236510"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講義の構成</a:t>
            </a:r>
            <a:endParaRPr kumimoji="1" lang="ja-JP" altLang="en-US" sz="32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6566FE3D-B886-0C32-2ADD-C5123E9B7628}"/>
              </a:ext>
            </a:extLst>
          </p:cNvPr>
          <p:cNvSpPr txBox="1"/>
          <p:nvPr/>
        </p:nvSpPr>
        <p:spPr>
          <a:xfrm>
            <a:off x="856694" y="3228946"/>
            <a:ext cx="9623147" cy="707886"/>
          </a:xfrm>
          <a:prstGeom prst="rect">
            <a:avLst/>
          </a:prstGeom>
          <a:noFill/>
        </p:spPr>
        <p:txBody>
          <a:bodyPr wrap="none" rtlCol="0">
            <a:spAutoFit/>
          </a:bodyPr>
          <a:lstStyle/>
          <a:p>
            <a:pPr marL="457200" indent="-457200" algn="l">
              <a:buFont typeface="Wingdings" panose="05000000000000000000" pitchFamily="2" charset="2"/>
              <a:buChar char="l"/>
            </a:pPr>
            <a:r>
              <a:rPr lang="ja-JP" altLang="en-US" sz="2000" dirty="0">
                <a:latin typeface="メイリオ" panose="020B0604030504040204" pitchFamily="50" charset="-128"/>
                <a:ea typeface="メイリオ" panose="020B0604030504040204" pitchFamily="50" charset="-128"/>
              </a:rPr>
              <a:t>講義ノートを共有して解説を進めます</a:t>
            </a:r>
            <a:endParaRPr lang="en-US" altLang="ja-JP" sz="2000" dirty="0">
              <a:latin typeface="メイリオ" panose="020B0604030504040204" pitchFamily="50" charset="-128"/>
              <a:ea typeface="メイリオ" panose="020B0604030504040204" pitchFamily="50" charset="-128"/>
            </a:endParaRPr>
          </a:p>
          <a:p>
            <a:pPr marL="457200" indent="-4572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講義ノートは毎回送る講義ノートリンクから各自で自由に読むことができます</a:t>
            </a:r>
          </a:p>
        </p:txBody>
      </p:sp>
      <p:sp>
        <p:nvSpPr>
          <p:cNvPr id="7" name="テキスト ボックス 6">
            <a:extLst>
              <a:ext uri="{FF2B5EF4-FFF2-40B4-BE49-F238E27FC236}">
                <a16:creationId xmlns:a16="http://schemas.microsoft.com/office/drawing/2014/main" id="{B2638351-A2F5-6DB6-B3B6-2BD653DDAFC7}"/>
              </a:ext>
            </a:extLst>
          </p:cNvPr>
          <p:cNvSpPr txBox="1"/>
          <p:nvPr/>
        </p:nvSpPr>
        <p:spPr>
          <a:xfrm>
            <a:off x="856694" y="2767281"/>
            <a:ext cx="800219" cy="461665"/>
          </a:xfrm>
          <a:prstGeom prst="rect">
            <a:avLst/>
          </a:prstGeom>
          <a:noFill/>
        </p:spPr>
        <p:txBody>
          <a:bodyPr wrap="none" rtlCol="0">
            <a:spAutoFit/>
          </a:bodyPr>
          <a:lstStyle/>
          <a:p>
            <a:pPr algn="l"/>
            <a:r>
              <a:rPr lang="ja-JP" altLang="en-US" sz="2400" b="1" u="sng" dirty="0">
                <a:latin typeface="メイリオ" panose="020B0604030504040204" pitchFamily="50" charset="-128"/>
                <a:ea typeface="メイリオ" panose="020B0604030504040204" pitchFamily="50" charset="-128"/>
              </a:rPr>
              <a:t>解説</a:t>
            </a:r>
            <a:endParaRPr kumimoji="1" lang="ja-JP" altLang="en-US" sz="2400" b="1" u="sng"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458600F0-125A-ECBE-6EC5-0B55A46E5F04}"/>
              </a:ext>
            </a:extLst>
          </p:cNvPr>
          <p:cNvSpPr txBox="1"/>
          <p:nvPr/>
        </p:nvSpPr>
        <p:spPr>
          <a:xfrm>
            <a:off x="764930" y="1127462"/>
            <a:ext cx="11167093" cy="1569660"/>
          </a:xfrm>
          <a:prstGeom prst="rect">
            <a:avLst/>
          </a:prstGeom>
          <a:noFill/>
        </p:spPr>
        <p:txBody>
          <a:bodyPr wrap="square" rtlCol="0">
            <a:spAutoFit/>
          </a:bodyPr>
          <a:lstStyle/>
          <a:p>
            <a:pPr marL="457200" indent="-457200">
              <a:buFont typeface="+mj-lt"/>
              <a:buAutoNum type="arabicPeriod"/>
            </a:pPr>
            <a:r>
              <a:rPr kumimoji="1" lang="ja-JP" altLang="en-US" sz="2400" dirty="0">
                <a:latin typeface="メイリオ" panose="020B0604030504040204" pitchFamily="50" charset="-128"/>
                <a:ea typeface="メイリオ" panose="020B0604030504040204" pitchFamily="50" charset="-128"/>
              </a:rPr>
              <a:t>毎回</a:t>
            </a:r>
            <a:r>
              <a:rPr kumimoji="1" lang="en-US" altLang="ja-JP" sz="2400" dirty="0">
                <a:latin typeface="メイリオ" panose="020B0604030504040204" pitchFamily="50" charset="-128"/>
                <a:ea typeface="メイリオ" panose="020B0604030504040204" pitchFamily="50" charset="-128"/>
              </a:rPr>
              <a:t>zoom</a:t>
            </a:r>
            <a:r>
              <a:rPr kumimoji="1" lang="ja-JP" altLang="en-US" sz="2400" dirty="0">
                <a:latin typeface="メイリオ" panose="020B0604030504040204" pitchFamily="50" charset="-128"/>
                <a:ea typeface="メイリオ" panose="020B0604030504040204" pitchFamily="50" charset="-128"/>
              </a:rPr>
              <a:t>のリンクを送ります。時間になりましたら</a:t>
            </a:r>
            <a:r>
              <a:rPr lang="ja-JP" altLang="en-US" sz="2400" dirty="0">
                <a:latin typeface="メイリオ" panose="020B0604030504040204" pitchFamily="50" charset="-128"/>
                <a:ea typeface="メイリオ" panose="020B0604030504040204" pitchFamily="50" charset="-128"/>
              </a:rPr>
              <a:t>リンクから</a:t>
            </a:r>
            <a:r>
              <a:rPr lang="en-US" altLang="ja-JP" sz="2400" dirty="0">
                <a:latin typeface="メイリオ" panose="020B0604030504040204" pitchFamily="50" charset="-128"/>
                <a:ea typeface="メイリオ" panose="020B0604030504040204" pitchFamily="50" charset="-128"/>
              </a:rPr>
              <a:t>zoom</a:t>
            </a:r>
            <a:r>
              <a:rPr lang="ja-JP" altLang="en-US" sz="2400" dirty="0">
                <a:latin typeface="メイリオ" panose="020B0604030504040204" pitchFamily="50" charset="-128"/>
                <a:ea typeface="メイリオ" panose="020B0604030504040204" pitchFamily="50" charset="-128"/>
              </a:rPr>
              <a:t>に入ってください。</a:t>
            </a:r>
            <a:endParaRPr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r>
              <a:rPr kumimoji="1" lang="ja-JP" altLang="en-US" sz="2400" dirty="0">
                <a:latin typeface="メイリオ" panose="020B0604030504040204" pitchFamily="50" charset="-128"/>
                <a:ea typeface="メイリオ" panose="020B0604030504040204" pitchFamily="50" charset="-128"/>
              </a:rPr>
              <a:t>講義は、</a:t>
            </a:r>
            <a:r>
              <a:rPr kumimoji="1" lang="ja-JP" altLang="en-US" sz="2400" b="1" dirty="0">
                <a:latin typeface="メイリオ" panose="020B0604030504040204" pitchFamily="50" charset="-128"/>
                <a:ea typeface="メイリオ" panose="020B0604030504040204" pitchFamily="50" charset="-128"/>
              </a:rPr>
              <a:t>解説と演習の</a:t>
            </a:r>
            <a:r>
              <a:rPr kumimoji="1" lang="en-US" altLang="ja-JP" sz="2400" b="1" dirty="0">
                <a:latin typeface="メイリオ" panose="020B0604030504040204" pitchFamily="50" charset="-128"/>
                <a:ea typeface="メイリオ" panose="020B0604030504040204" pitchFamily="50" charset="-128"/>
              </a:rPr>
              <a:t>2</a:t>
            </a:r>
            <a:r>
              <a:rPr kumimoji="1" lang="ja-JP" altLang="en-US" sz="2400" b="1" dirty="0">
                <a:latin typeface="メイリオ" panose="020B0604030504040204" pitchFamily="50" charset="-128"/>
                <a:ea typeface="メイリオ" panose="020B0604030504040204" pitchFamily="50" charset="-128"/>
              </a:rPr>
              <a:t>部構成</a:t>
            </a:r>
            <a:r>
              <a:rPr kumimoji="1" lang="ja-JP" altLang="en-US" sz="2400" dirty="0">
                <a:latin typeface="メイリオ" panose="020B0604030504040204" pitchFamily="50" charset="-128"/>
                <a:ea typeface="メイリオ" panose="020B0604030504040204" pitchFamily="50" charset="-128"/>
              </a:rPr>
              <a:t>。それぞれ受講方法が異なります</a:t>
            </a:r>
            <a:endParaRPr kumimoji="1"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r>
              <a:rPr lang="ja-JP" altLang="en-US" sz="2400" dirty="0">
                <a:latin typeface="メイリオ" panose="020B0604030504040204" pitchFamily="50" charset="-128"/>
                <a:ea typeface="メイリオ" panose="020B0604030504040204" pitchFamily="50" charset="-128"/>
              </a:rPr>
              <a:t>講義資料は、主に</a:t>
            </a:r>
            <a:r>
              <a:rPr lang="ja-JP" altLang="en-US" sz="2400" b="1" dirty="0">
                <a:latin typeface="メイリオ" panose="020B0604030504040204" pitchFamily="50" charset="-128"/>
                <a:ea typeface="メイリオ" panose="020B0604030504040204" pitchFamily="50" charset="-128"/>
              </a:rPr>
              <a:t>講義ノート</a:t>
            </a:r>
            <a:r>
              <a:rPr lang="ja-JP" altLang="en-US" sz="2400" dirty="0">
                <a:latin typeface="メイリオ" panose="020B0604030504040204" pitchFamily="50" charset="-128"/>
                <a:ea typeface="メイリオ" panose="020B0604030504040204" pitchFamily="50" charset="-128"/>
              </a:rPr>
              <a:t>と</a:t>
            </a:r>
            <a:r>
              <a:rPr lang="ja-JP" altLang="en-US" sz="2400" b="1" dirty="0">
                <a:latin typeface="メイリオ" panose="020B0604030504040204" pitchFamily="50" charset="-128"/>
                <a:ea typeface="メイリオ" panose="020B0604030504040204" pitchFamily="50" charset="-128"/>
              </a:rPr>
              <a:t>演習ワークシート</a:t>
            </a:r>
            <a:r>
              <a:rPr lang="ja-JP" altLang="en-US" sz="2400" dirty="0">
                <a:latin typeface="メイリオ" panose="020B0604030504040204" pitchFamily="50" charset="-128"/>
                <a:ea typeface="メイリオ" panose="020B0604030504040204" pitchFamily="50" charset="-128"/>
              </a:rPr>
              <a:t>です。</a:t>
            </a:r>
            <a:endParaRPr kumimoji="1" lang="ja-JP" altLang="en-US" sz="24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39D630BC-A744-99FC-DEF8-CF2B5580FFC7}"/>
              </a:ext>
            </a:extLst>
          </p:cNvPr>
          <p:cNvSpPr txBox="1"/>
          <p:nvPr/>
        </p:nvSpPr>
        <p:spPr>
          <a:xfrm>
            <a:off x="856693" y="4123314"/>
            <a:ext cx="800219" cy="461665"/>
          </a:xfrm>
          <a:prstGeom prst="rect">
            <a:avLst/>
          </a:prstGeom>
          <a:noFill/>
        </p:spPr>
        <p:txBody>
          <a:bodyPr wrap="none" rtlCol="0">
            <a:spAutoFit/>
          </a:bodyPr>
          <a:lstStyle/>
          <a:p>
            <a:pPr algn="l"/>
            <a:r>
              <a:rPr kumimoji="1" lang="ja-JP" altLang="en-US" sz="2400" b="1" u="sng" dirty="0">
                <a:latin typeface="メイリオ" panose="020B0604030504040204" pitchFamily="50" charset="-128"/>
                <a:ea typeface="メイリオ" panose="020B0604030504040204" pitchFamily="50" charset="-128"/>
              </a:rPr>
              <a:t>演習</a:t>
            </a:r>
          </a:p>
        </p:txBody>
      </p:sp>
      <p:sp>
        <p:nvSpPr>
          <p:cNvPr id="10" name="テキスト ボックス 9">
            <a:extLst>
              <a:ext uri="{FF2B5EF4-FFF2-40B4-BE49-F238E27FC236}">
                <a16:creationId xmlns:a16="http://schemas.microsoft.com/office/drawing/2014/main" id="{B1A5CFA1-5DD6-0D98-692D-25909F1D6F50}"/>
              </a:ext>
            </a:extLst>
          </p:cNvPr>
          <p:cNvSpPr txBox="1"/>
          <p:nvPr/>
        </p:nvSpPr>
        <p:spPr>
          <a:xfrm>
            <a:off x="764930" y="4584979"/>
            <a:ext cx="10525842" cy="1938992"/>
          </a:xfrm>
          <a:prstGeom prst="rect">
            <a:avLst/>
          </a:prstGeom>
          <a:noFill/>
        </p:spPr>
        <p:txBody>
          <a:bodyPr wrap="square" rtlCol="0">
            <a:spAutoFit/>
          </a:bodyPr>
          <a:lstStyle/>
          <a:p>
            <a:pPr marL="342900" indent="-3429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講義ノート中に演習問題の記載があります。各自この演習問題の答案プログラムを演習ワークシートに書いてもらいます</a:t>
            </a:r>
            <a:endParaRPr kumimoji="1"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lang="ja-JP" altLang="en-US" sz="2000" dirty="0">
                <a:latin typeface="メイリオ" panose="020B0604030504040204" pitchFamily="50" charset="-128"/>
                <a:ea typeface="メイリオ" panose="020B0604030504040204" pitchFamily="50" charset="-128"/>
              </a:rPr>
              <a:t>演習時間中は数名単位のチームに分かれてアシスタントと質疑応答（チャットも）しながら各自演習を進めます</a:t>
            </a:r>
            <a:endParaRPr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lang="ja-JP" altLang="en-US" sz="2000" dirty="0">
                <a:latin typeface="メイリオ" panose="020B0604030504040204" pitchFamily="50" charset="-128"/>
                <a:ea typeface="メイリオ" panose="020B0604030504040204" pitchFamily="50" charset="-128"/>
              </a:rPr>
              <a:t>チームメンバー間で会話してもかまいません。</a:t>
            </a:r>
            <a:endParaRPr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この際、</a:t>
            </a:r>
            <a:r>
              <a:rPr kumimoji="1" lang="en-US" altLang="ja-JP" sz="2000" dirty="0">
                <a:latin typeface="メイリオ" panose="020B0604030504040204" pitchFamily="50" charset="-128"/>
                <a:ea typeface="メイリオ" panose="020B0604030504040204" pitchFamily="50" charset="-128"/>
              </a:rPr>
              <a:t>zoom</a:t>
            </a:r>
            <a:r>
              <a:rPr kumimoji="1" lang="ja-JP" altLang="en-US" sz="2000" dirty="0">
                <a:latin typeface="メイリオ" panose="020B0604030504040204" pitchFamily="50" charset="-128"/>
                <a:ea typeface="メイリオ" panose="020B0604030504040204" pitchFamily="50" charset="-128"/>
              </a:rPr>
              <a:t>をチーム別の小部屋（ブレイクアウトルーム）に分けます</a:t>
            </a:r>
          </a:p>
        </p:txBody>
      </p:sp>
    </p:spTree>
    <p:extLst>
      <p:ext uri="{BB962C8B-B14F-4D97-AF65-F5344CB8AC3E}">
        <p14:creationId xmlns:p14="http://schemas.microsoft.com/office/powerpoint/2010/main" val="2735552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8537608-C89B-F8A6-707F-DD206C1C6720}"/>
              </a:ext>
            </a:extLst>
          </p:cNvPr>
          <p:cNvSpPr txBox="1"/>
          <p:nvPr/>
        </p:nvSpPr>
        <p:spPr>
          <a:xfrm>
            <a:off x="624254" y="668215"/>
            <a:ext cx="2236510"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出欠と採点</a:t>
            </a:r>
          </a:p>
        </p:txBody>
      </p:sp>
      <p:sp>
        <p:nvSpPr>
          <p:cNvPr id="3" name="テキスト ボックス 2">
            <a:extLst>
              <a:ext uri="{FF2B5EF4-FFF2-40B4-BE49-F238E27FC236}">
                <a16:creationId xmlns:a16="http://schemas.microsoft.com/office/drawing/2014/main" id="{E9857983-F0C0-5685-B96E-A1051B7C5A53}"/>
              </a:ext>
            </a:extLst>
          </p:cNvPr>
          <p:cNvSpPr txBox="1"/>
          <p:nvPr/>
        </p:nvSpPr>
        <p:spPr>
          <a:xfrm>
            <a:off x="685800" y="1463873"/>
            <a:ext cx="11317941" cy="1569660"/>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毎回プログラミング演習課題を提示します。</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翌週の授業までに答案を記述した演習ワークシートを答案提出フォルダーにアップロードしてください。</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答案のアップロードは出欠を兼ねます</a:t>
            </a:r>
          </a:p>
        </p:txBody>
      </p:sp>
      <p:sp>
        <p:nvSpPr>
          <p:cNvPr id="6" name="テキスト ボックス 5">
            <a:extLst>
              <a:ext uri="{FF2B5EF4-FFF2-40B4-BE49-F238E27FC236}">
                <a16:creationId xmlns:a16="http://schemas.microsoft.com/office/drawing/2014/main" id="{52000D12-B25F-AA85-4C90-3E6A810BBC55}"/>
              </a:ext>
            </a:extLst>
          </p:cNvPr>
          <p:cNvSpPr txBox="1"/>
          <p:nvPr/>
        </p:nvSpPr>
        <p:spPr>
          <a:xfrm>
            <a:off x="1007839" y="3244416"/>
            <a:ext cx="10176321"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注</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課題をとけない場合は、わからない点など文章で記述して提出ください。正解でなくとも出席点を採点します</a:t>
            </a:r>
          </a:p>
        </p:txBody>
      </p:sp>
    </p:spTree>
    <p:extLst>
      <p:ext uri="{BB962C8B-B14F-4D97-AF65-F5344CB8AC3E}">
        <p14:creationId xmlns:p14="http://schemas.microsoft.com/office/powerpoint/2010/main" val="1805646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71F9660-5306-F4ED-980F-B38C68166C31}"/>
              </a:ext>
            </a:extLst>
          </p:cNvPr>
          <p:cNvSpPr txBox="1"/>
          <p:nvPr/>
        </p:nvSpPr>
        <p:spPr>
          <a:xfrm>
            <a:off x="3050930" y="2839915"/>
            <a:ext cx="519084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教材を丸ごと</a:t>
            </a: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にダウンロードする</a:t>
            </a:r>
          </a:p>
        </p:txBody>
      </p:sp>
      <p:sp>
        <p:nvSpPr>
          <p:cNvPr id="3" name="テキスト ボックス 2">
            <a:extLst>
              <a:ext uri="{FF2B5EF4-FFF2-40B4-BE49-F238E27FC236}">
                <a16:creationId xmlns:a16="http://schemas.microsoft.com/office/drawing/2014/main" id="{C3B9452F-2BFC-B0EA-C62A-8C38FC0EB0F3}"/>
              </a:ext>
            </a:extLst>
          </p:cNvPr>
          <p:cNvSpPr txBox="1"/>
          <p:nvPr/>
        </p:nvSpPr>
        <p:spPr>
          <a:xfrm>
            <a:off x="694592" y="685800"/>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参考</a:t>
            </a:r>
          </a:p>
        </p:txBody>
      </p:sp>
    </p:spTree>
    <p:extLst>
      <p:ext uri="{BB962C8B-B14F-4D97-AF65-F5344CB8AC3E}">
        <p14:creationId xmlns:p14="http://schemas.microsoft.com/office/powerpoint/2010/main" val="2001228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7C71B9A-0DF8-83F5-75B1-F47391284A2B}"/>
              </a:ext>
            </a:extLst>
          </p:cNvPr>
          <p:cNvSpPr txBox="1"/>
          <p:nvPr/>
        </p:nvSpPr>
        <p:spPr>
          <a:xfrm>
            <a:off x="400774" y="263249"/>
            <a:ext cx="7697941"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1. </a:t>
            </a:r>
            <a:r>
              <a:rPr kumimoji="1" lang="ja-JP" altLang="en-US" sz="3200" dirty="0">
                <a:latin typeface="メイリオ" panose="020B0604030504040204" pitchFamily="50" charset="-128"/>
                <a:ea typeface="メイリオ" panose="020B0604030504040204" pitchFamily="50" charset="-128"/>
              </a:rPr>
              <a:t>教材を保存するためのフォルダを作成</a:t>
            </a:r>
          </a:p>
        </p:txBody>
      </p:sp>
      <p:pic>
        <p:nvPicPr>
          <p:cNvPr id="4" name="図 3">
            <a:extLst>
              <a:ext uri="{FF2B5EF4-FFF2-40B4-BE49-F238E27FC236}">
                <a16:creationId xmlns:a16="http://schemas.microsoft.com/office/drawing/2014/main" id="{06C39BE1-E602-5D1D-5DA6-6AFB88722E18}"/>
              </a:ext>
            </a:extLst>
          </p:cNvPr>
          <p:cNvPicPr>
            <a:picLocks noChangeAspect="1"/>
          </p:cNvPicPr>
          <p:nvPr/>
        </p:nvPicPr>
        <p:blipFill>
          <a:blip r:embed="rId2"/>
          <a:stretch>
            <a:fillRect/>
          </a:stretch>
        </p:blipFill>
        <p:spPr>
          <a:xfrm>
            <a:off x="575566" y="914151"/>
            <a:ext cx="6801353" cy="2774952"/>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95CEE79E-9311-509D-2089-8BB2B6C79F91}"/>
              </a:ext>
            </a:extLst>
          </p:cNvPr>
          <p:cNvPicPr>
            <a:picLocks noChangeAspect="1"/>
          </p:cNvPicPr>
          <p:nvPr/>
        </p:nvPicPr>
        <p:blipFill>
          <a:blip r:embed="rId3"/>
          <a:stretch>
            <a:fillRect/>
          </a:stretch>
        </p:blipFill>
        <p:spPr>
          <a:xfrm>
            <a:off x="1754349" y="3429000"/>
            <a:ext cx="7750870" cy="2432633"/>
          </a:xfrm>
          <a:prstGeom prst="rect">
            <a:avLst/>
          </a:prstGeom>
        </p:spPr>
      </p:pic>
      <p:pic>
        <p:nvPicPr>
          <p:cNvPr id="8" name="図 7">
            <a:extLst>
              <a:ext uri="{FF2B5EF4-FFF2-40B4-BE49-F238E27FC236}">
                <a16:creationId xmlns:a16="http://schemas.microsoft.com/office/drawing/2014/main" id="{F1CBFEB8-C6F8-C8E3-1C94-31AFD9E48D78}"/>
              </a:ext>
            </a:extLst>
          </p:cNvPr>
          <p:cNvPicPr>
            <a:picLocks noChangeAspect="1"/>
          </p:cNvPicPr>
          <p:nvPr/>
        </p:nvPicPr>
        <p:blipFill>
          <a:blip r:embed="rId4"/>
          <a:stretch>
            <a:fillRect/>
          </a:stretch>
        </p:blipFill>
        <p:spPr>
          <a:xfrm>
            <a:off x="5526843" y="4726300"/>
            <a:ext cx="7337468" cy="2105456"/>
          </a:xfrm>
          <a:prstGeom prst="rect">
            <a:avLst/>
          </a:prstGeom>
        </p:spPr>
      </p:pic>
      <p:sp>
        <p:nvSpPr>
          <p:cNvPr id="9" name="テキスト ボックス 8">
            <a:extLst>
              <a:ext uri="{FF2B5EF4-FFF2-40B4-BE49-F238E27FC236}">
                <a16:creationId xmlns:a16="http://schemas.microsoft.com/office/drawing/2014/main" id="{7FB33680-FDFD-7649-2DCF-2EC1CCBE5B7B}"/>
              </a:ext>
            </a:extLst>
          </p:cNvPr>
          <p:cNvSpPr txBox="1"/>
          <p:nvPr/>
        </p:nvSpPr>
        <p:spPr>
          <a:xfrm>
            <a:off x="575566" y="1553405"/>
            <a:ext cx="6340197" cy="461665"/>
          </a:xfrm>
          <a:prstGeom prst="rect">
            <a:avLst/>
          </a:prstGeom>
          <a:solidFill>
            <a:schemeClr val="bg1"/>
          </a:solid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「ユーザー」「パブリック」フォルダを選ぶ</a:t>
            </a:r>
          </a:p>
        </p:txBody>
      </p:sp>
      <p:sp>
        <p:nvSpPr>
          <p:cNvPr id="10" name="フローチャート: 代替処理 9">
            <a:extLst>
              <a:ext uri="{FF2B5EF4-FFF2-40B4-BE49-F238E27FC236}">
                <a16:creationId xmlns:a16="http://schemas.microsoft.com/office/drawing/2014/main" id="{B6B72379-0546-69C8-E7AD-5095776A403B}"/>
              </a:ext>
            </a:extLst>
          </p:cNvPr>
          <p:cNvSpPr/>
          <p:nvPr/>
        </p:nvSpPr>
        <p:spPr>
          <a:xfrm>
            <a:off x="5693389" y="5979932"/>
            <a:ext cx="6059340" cy="580293"/>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代替処理 10">
            <a:extLst>
              <a:ext uri="{FF2B5EF4-FFF2-40B4-BE49-F238E27FC236}">
                <a16:creationId xmlns:a16="http://schemas.microsoft.com/office/drawing/2014/main" id="{036E386C-5BDD-533F-F65C-82AC208B5AEA}"/>
              </a:ext>
            </a:extLst>
          </p:cNvPr>
          <p:cNvSpPr/>
          <p:nvPr/>
        </p:nvSpPr>
        <p:spPr>
          <a:xfrm>
            <a:off x="1710952" y="3835494"/>
            <a:ext cx="1354757" cy="1063869"/>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B6D7415A-0B39-6481-E98D-ED059F5A216B}"/>
              </a:ext>
            </a:extLst>
          </p:cNvPr>
          <p:cNvSpPr txBox="1"/>
          <p:nvPr/>
        </p:nvSpPr>
        <p:spPr>
          <a:xfrm>
            <a:off x="5855286" y="4367428"/>
            <a:ext cx="5492657" cy="461665"/>
          </a:xfrm>
          <a:prstGeom prst="rect">
            <a:avLst/>
          </a:prstGeom>
          <a:solidFill>
            <a:schemeClr val="bg1"/>
          </a:solid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p</a:t>
            </a:r>
            <a:r>
              <a:rPr kumimoji="1" lang="en-US" altLang="ja-JP" sz="2400" dirty="0">
                <a:latin typeface="メイリオ" panose="020B0604030504040204" pitchFamily="50" charset="-128"/>
                <a:ea typeface="メイリオ" panose="020B0604030504040204" pitchFamily="50" charset="-128"/>
              </a:rPr>
              <a:t>rograming1</a:t>
            </a:r>
            <a:r>
              <a:rPr kumimoji="1" lang="ja-JP" altLang="en-US" sz="2400" dirty="0">
                <a:latin typeface="メイリオ" panose="020B0604030504040204" pitchFamily="50" charset="-128"/>
                <a:ea typeface="メイリオ" panose="020B0604030504040204" pitchFamily="50" charset="-128"/>
              </a:rPr>
              <a:t>というフォルダ名で作成</a:t>
            </a:r>
          </a:p>
        </p:txBody>
      </p:sp>
    </p:spTree>
    <p:extLst>
      <p:ext uri="{BB962C8B-B14F-4D97-AF65-F5344CB8AC3E}">
        <p14:creationId xmlns:p14="http://schemas.microsoft.com/office/powerpoint/2010/main" val="3779393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22E36B5-1916-289A-1604-311FC003A376}"/>
              </a:ext>
            </a:extLst>
          </p:cNvPr>
          <p:cNvPicPr>
            <a:picLocks noChangeAspect="1"/>
          </p:cNvPicPr>
          <p:nvPr/>
        </p:nvPicPr>
        <p:blipFill>
          <a:blip r:embed="rId3"/>
          <a:stretch>
            <a:fillRect/>
          </a:stretch>
        </p:blipFill>
        <p:spPr>
          <a:xfrm>
            <a:off x="71718" y="1321791"/>
            <a:ext cx="8265514" cy="5416011"/>
          </a:xfrm>
          <a:prstGeom prst="rect">
            <a:avLst/>
          </a:prstGeom>
        </p:spPr>
      </p:pic>
      <p:sp>
        <p:nvSpPr>
          <p:cNvPr id="4" name="フローチャート: 代替処理 3">
            <a:extLst>
              <a:ext uri="{FF2B5EF4-FFF2-40B4-BE49-F238E27FC236}">
                <a16:creationId xmlns:a16="http://schemas.microsoft.com/office/drawing/2014/main" id="{2A827CA2-AB17-60B0-3A79-9FDA98D74DCD}"/>
              </a:ext>
            </a:extLst>
          </p:cNvPr>
          <p:cNvSpPr/>
          <p:nvPr/>
        </p:nvSpPr>
        <p:spPr>
          <a:xfrm>
            <a:off x="3945272" y="5077570"/>
            <a:ext cx="3558187" cy="514061"/>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404D6FC-035B-0E18-0A98-63DC6036FC1B}"/>
              </a:ext>
            </a:extLst>
          </p:cNvPr>
          <p:cNvPicPr>
            <a:picLocks noChangeAspect="1"/>
          </p:cNvPicPr>
          <p:nvPr/>
        </p:nvPicPr>
        <p:blipFill>
          <a:blip r:embed="rId4"/>
          <a:stretch>
            <a:fillRect/>
          </a:stretch>
        </p:blipFill>
        <p:spPr>
          <a:xfrm>
            <a:off x="7786654" y="1194001"/>
            <a:ext cx="4689399" cy="5584173"/>
          </a:xfrm>
          <a:prstGeom prst="rect">
            <a:avLst/>
          </a:prstGeom>
        </p:spPr>
      </p:pic>
      <p:sp>
        <p:nvSpPr>
          <p:cNvPr id="7" name="テキスト ボックス 6">
            <a:extLst>
              <a:ext uri="{FF2B5EF4-FFF2-40B4-BE49-F238E27FC236}">
                <a16:creationId xmlns:a16="http://schemas.microsoft.com/office/drawing/2014/main" id="{0DD9988C-300F-4859-D924-BB87CFCC45D9}"/>
              </a:ext>
            </a:extLst>
          </p:cNvPr>
          <p:cNvSpPr txBox="1"/>
          <p:nvPr/>
        </p:nvSpPr>
        <p:spPr>
          <a:xfrm>
            <a:off x="313765" y="448235"/>
            <a:ext cx="4825360" cy="584775"/>
          </a:xfrm>
          <a:prstGeom prst="rect">
            <a:avLst/>
          </a:prstGeom>
          <a:noFill/>
        </p:spPr>
        <p:txBody>
          <a:bodyPr wrap="none" rtlCol="0">
            <a:spAutoFit/>
          </a:bodyPr>
          <a:lstStyle/>
          <a:p>
            <a:pPr algn="l"/>
            <a:r>
              <a:rPr lang="en-US" altLang="ja-JP" sz="3200" dirty="0">
                <a:latin typeface="メイリオ" panose="020B0604030504040204" pitchFamily="50" charset="-128"/>
                <a:ea typeface="メイリオ" panose="020B0604030504040204" pitchFamily="50" charset="-128"/>
              </a:rPr>
              <a:t>2. </a:t>
            </a:r>
            <a:r>
              <a:rPr lang="ja-JP" altLang="en-US" sz="3200" dirty="0">
                <a:latin typeface="メイリオ" panose="020B0604030504040204" pitchFamily="50" charset="-128"/>
                <a:ea typeface="メイリオ" panose="020B0604030504040204" pitchFamily="50" charset="-128"/>
              </a:rPr>
              <a:t>ショートカットを作る</a:t>
            </a:r>
            <a:endParaRPr kumimoji="1" lang="ja-JP" altLang="en-US" sz="3200" dirty="0">
              <a:latin typeface="メイリオ" panose="020B0604030504040204" pitchFamily="50" charset="-128"/>
              <a:ea typeface="メイリオ" panose="020B0604030504040204" pitchFamily="50" charset="-128"/>
            </a:endParaRPr>
          </a:p>
        </p:txBody>
      </p:sp>
      <p:sp>
        <p:nvSpPr>
          <p:cNvPr id="8" name="フローチャート: 代替処理 7">
            <a:extLst>
              <a:ext uri="{FF2B5EF4-FFF2-40B4-BE49-F238E27FC236}">
                <a16:creationId xmlns:a16="http://schemas.microsoft.com/office/drawing/2014/main" id="{E60C432C-F1F2-D4F2-59B7-5CA0658B1266}"/>
              </a:ext>
            </a:extLst>
          </p:cNvPr>
          <p:cNvSpPr/>
          <p:nvPr/>
        </p:nvSpPr>
        <p:spPr>
          <a:xfrm>
            <a:off x="8453718" y="2887984"/>
            <a:ext cx="959223" cy="514061"/>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4245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B9B7177-C24E-24B9-86BA-723F8EC2C3CA}"/>
              </a:ext>
            </a:extLst>
          </p:cNvPr>
          <p:cNvPicPr>
            <a:picLocks noChangeAspect="1"/>
          </p:cNvPicPr>
          <p:nvPr/>
        </p:nvPicPr>
        <p:blipFill>
          <a:blip r:embed="rId2"/>
          <a:stretch>
            <a:fillRect/>
          </a:stretch>
        </p:blipFill>
        <p:spPr>
          <a:xfrm>
            <a:off x="-13032" y="892506"/>
            <a:ext cx="9914479" cy="5906012"/>
          </a:xfrm>
          <a:prstGeom prst="rect">
            <a:avLst/>
          </a:prstGeom>
        </p:spPr>
      </p:pic>
      <p:sp>
        <p:nvSpPr>
          <p:cNvPr id="4" name="テキスト ボックス 3">
            <a:extLst>
              <a:ext uri="{FF2B5EF4-FFF2-40B4-BE49-F238E27FC236}">
                <a16:creationId xmlns:a16="http://schemas.microsoft.com/office/drawing/2014/main" id="{B1658823-5F5F-AE3B-681F-581E53659640}"/>
              </a:ext>
            </a:extLst>
          </p:cNvPr>
          <p:cNvSpPr txBox="1"/>
          <p:nvPr/>
        </p:nvSpPr>
        <p:spPr>
          <a:xfrm>
            <a:off x="250737" y="219808"/>
            <a:ext cx="5606022"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各授業の教材ページ</a:t>
            </a:r>
            <a:r>
              <a:rPr kumimoji="1" lang="en-US" altLang="ja-JP" sz="3200" dirty="0">
                <a:latin typeface="メイリオ" panose="020B0604030504040204" pitchFamily="50" charset="-128"/>
                <a:ea typeface="メイリオ" panose="020B0604030504040204" pitchFamily="50" charset="-128"/>
              </a:rPr>
              <a:t>(GitHub)</a:t>
            </a:r>
            <a:endParaRPr kumimoji="1" lang="ja-JP" altLang="en-US" sz="3200" dirty="0">
              <a:latin typeface="メイリオ" panose="020B0604030504040204" pitchFamily="50" charset="-128"/>
              <a:ea typeface="メイリオ" panose="020B0604030504040204" pitchFamily="50" charset="-128"/>
            </a:endParaRPr>
          </a:p>
        </p:txBody>
      </p:sp>
      <p:sp>
        <p:nvSpPr>
          <p:cNvPr id="6" name="四角形: 角を丸くする 5">
            <a:extLst>
              <a:ext uri="{FF2B5EF4-FFF2-40B4-BE49-F238E27FC236}">
                <a16:creationId xmlns:a16="http://schemas.microsoft.com/office/drawing/2014/main" id="{7836774A-F0BA-1480-6361-8649792FC3BA}"/>
              </a:ext>
            </a:extLst>
          </p:cNvPr>
          <p:cNvSpPr/>
          <p:nvPr/>
        </p:nvSpPr>
        <p:spPr>
          <a:xfrm>
            <a:off x="8783516" y="2525456"/>
            <a:ext cx="1292469" cy="5715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65ED35A-A5FC-C512-AB5F-DFFCF284BB76}"/>
              </a:ext>
            </a:extLst>
          </p:cNvPr>
          <p:cNvSpPr txBox="1"/>
          <p:nvPr/>
        </p:nvSpPr>
        <p:spPr>
          <a:xfrm>
            <a:off x="10075985" y="2608914"/>
            <a:ext cx="1724601" cy="646331"/>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①ボタンをクリック</a:t>
            </a:r>
          </a:p>
        </p:txBody>
      </p:sp>
      <p:sp>
        <p:nvSpPr>
          <p:cNvPr id="8" name="四角形: 角を丸くする 7">
            <a:extLst>
              <a:ext uri="{FF2B5EF4-FFF2-40B4-BE49-F238E27FC236}">
                <a16:creationId xmlns:a16="http://schemas.microsoft.com/office/drawing/2014/main" id="{B0CD1928-F9EE-CA59-8808-5C1F21BCEDE2}"/>
              </a:ext>
            </a:extLst>
          </p:cNvPr>
          <p:cNvSpPr/>
          <p:nvPr/>
        </p:nvSpPr>
        <p:spPr>
          <a:xfrm>
            <a:off x="6043247" y="5552940"/>
            <a:ext cx="3858200" cy="5715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138E819-BAF0-2E2D-5B0B-469BD4FD1264}"/>
              </a:ext>
            </a:extLst>
          </p:cNvPr>
          <p:cNvSpPr txBox="1"/>
          <p:nvPr/>
        </p:nvSpPr>
        <p:spPr>
          <a:xfrm>
            <a:off x="9929842" y="5738149"/>
            <a:ext cx="2262158"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②こちらをクリック</a:t>
            </a:r>
          </a:p>
        </p:txBody>
      </p:sp>
    </p:spTree>
    <p:extLst>
      <p:ext uri="{BB962C8B-B14F-4D97-AF65-F5344CB8AC3E}">
        <p14:creationId xmlns:p14="http://schemas.microsoft.com/office/powerpoint/2010/main" val="2735829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9066681-F51A-74C0-9B04-0BA2209DBA16}"/>
              </a:ext>
            </a:extLst>
          </p:cNvPr>
          <p:cNvPicPr>
            <a:picLocks noChangeAspect="1"/>
          </p:cNvPicPr>
          <p:nvPr/>
        </p:nvPicPr>
        <p:blipFill>
          <a:blip r:embed="rId2"/>
          <a:stretch>
            <a:fillRect/>
          </a:stretch>
        </p:blipFill>
        <p:spPr>
          <a:xfrm>
            <a:off x="65332" y="866128"/>
            <a:ext cx="8081764" cy="2847940"/>
          </a:xfrm>
          <a:prstGeom prst="rect">
            <a:avLst/>
          </a:prstGeom>
        </p:spPr>
      </p:pic>
      <p:sp>
        <p:nvSpPr>
          <p:cNvPr id="6" name="テキスト ボックス 5">
            <a:extLst>
              <a:ext uri="{FF2B5EF4-FFF2-40B4-BE49-F238E27FC236}">
                <a16:creationId xmlns:a16="http://schemas.microsoft.com/office/drawing/2014/main" id="{3EE9E905-E01F-ED05-2938-5B5AEDE8BA3F}"/>
              </a:ext>
            </a:extLst>
          </p:cNvPr>
          <p:cNvSpPr txBox="1"/>
          <p:nvPr/>
        </p:nvSpPr>
        <p:spPr>
          <a:xfrm>
            <a:off x="8208642" y="3134442"/>
            <a:ext cx="3033203"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 ダブルクリックして解凍</a:t>
            </a:r>
          </a:p>
        </p:txBody>
      </p:sp>
      <p:pic>
        <p:nvPicPr>
          <p:cNvPr id="8" name="図 7">
            <a:extLst>
              <a:ext uri="{FF2B5EF4-FFF2-40B4-BE49-F238E27FC236}">
                <a16:creationId xmlns:a16="http://schemas.microsoft.com/office/drawing/2014/main" id="{2119EAF4-D6D6-B376-F510-9D69314C6768}"/>
              </a:ext>
            </a:extLst>
          </p:cNvPr>
          <p:cNvPicPr>
            <a:picLocks noChangeAspect="1"/>
          </p:cNvPicPr>
          <p:nvPr/>
        </p:nvPicPr>
        <p:blipFill>
          <a:blip r:embed="rId3"/>
          <a:stretch>
            <a:fillRect/>
          </a:stretch>
        </p:blipFill>
        <p:spPr>
          <a:xfrm>
            <a:off x="65332" y="3745523"/>
            <a:ext cx="6528899" cy="2670914"/>
          </a:xfrm>
          <a:prstGeom prst="rect">
            <a:avLst/>
          </a:prstGeom>
        </p:spPr>
      </p:pic>
      <p:sp>
        <p:nvSpPr>
          <p:cNvPr id="9" name="テキスト ボックス 8">
            <a:extLst>
              <a:ext uri="{FF2B5EF4-FFF2-40B4-BE49-F238E27FC236}">
                <a16:creationId xmlns:a16="http://schemas.microsoft.com/office/drawing/2014/main" id="{0942D8A1-E89B-54CC-D286-21662927BC05}"/>
              </a:ext>
            </a:extLst>
          </p:cNvPr>
          <p:cNvSpPr txBox="1"/>
          <p:nvPr/>
        </p:nvSpPr>
        <p:spPr>
          <a:xfrm>
            <a:off x="522532" y="281353"/>
            <a:ext cx="10962232"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ダウンロードフォルダから</a:t>
            </a:r>
            <a:r>
              <a:rPr kumimoji="1" lang="en-US" altLang="ja-JP" sz="3200" dirty="0">
                <a:latin typeface="メイリオ" panose="020B0604030504040204" pitchFamily="50" charset="-128"/>
                <a:ea typeface="メイリオ" panose="020B0604030504040204" pitchFamily="50" charset="-128"/>
              </a:rPr>
              <a:t>programing1</a:t>
            </a:r>
            <a:r>
              <a:rPr kumimoji="1" lang="ja-JP" altLang="en-US" sz="3200" dirty="0">
                <a:latin typeface="メイリオ" panose="020B0604030504040204" pitchFamily="50" charset="-128"/>
                <a:ea typeface="メイリオ" panose="020B0604030504040204" pitchFamily="50" charset="-128"/>
              </a:rPr>
              <a:t>フォルダにコピー</a:t>
            </a:r>
          </a:p>
        </p:txBody>
      </p:sp>
      <p:pic>
        <p:nvPicPr>
          <p:cNvPr id="11" name="図 10">
            <a:extLst>
              <a:ext uri="{FF2B5EF4-FFF2-40B4-BE49-F238E27FC236}">
                <a16:creationId xmlns:a16="http://schemas.microsoft.com/office/drawing/2014/main" id="{58730064-997D-1F74-2318-D63DCF7C0E9F}"/>
              </a:ext>
            </a:extLst>
          </p:cNvPr>
          <p:cNvPicPr>
            <a:picLocks noChangeAspect="1"/>
          </p:cNvPicPr>
          <p:nvPr/>
        </p:nvPicPr>
        <p:blipFill>
          <a:blip r:embed="rId4"/>
          <a:stretch>
            <a:fillRect/>
          </a:stretch>
        </p:blipFill>
        <p:spPr>
          <a:xfrm>
            <a:off x="5802953" y="3745523"/>
            <a:ext cx="6340389" cy="2377646"/>
          </a:xfrm>
          <a:prstGeom prst="rect">
            <a:avLst/>
          </a:prstGeom>
        </p:spPr>
      </p:pic>
      <p:sp>
        <p:nvSpPr>
          <p:cNvPr id="12" name="矢印: 上カーブ 11">
            <a:extLst>
              <a:ext uri="{FF2B5EF4-FFF2-40B4-BE49-F238E27FC236}">
                <a16:creationId xmlns:a16="http://schemas.microsoft.com/office/drawing/2014/main" id="{5AD6B774-142E-5F7B-7BDA-92270FB4C211}"/>
              </a:ext>
            </a:extLst>
          </p:cNvPr>
          <p:cNvSpPr/>
          <p:nvPr/>
        </p:nvSpPr>
        <p:spPr>
          <a:xfrm rot="21354651">
            <a:off x="3487446" y="5682365"/>
            <a:ext cx="4988339" cy="73407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a:extLst>
              <a:ext uri="{FF2B5EF4-FFF2-40B4-BE49-F238E27FC236}">
                <a16:creationId xmlns:a16="http://schemas.microsoft.com/office/drawing/2014/main" id="{D6BE61A1-06AE-A254-F187-41117E233FC6}"/>
              </a:ext>
            </a:extLst>
          </p:cNvPr>
          <p:cNvSpPr txBox="1"/>
          <p:nvPr/>
        </p:nvSpPr>
        <p:spPr>
          <a:xfrm>
            <a:off x="2577825" y="6416437"/>
            <a:ext cx="7036350"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解凍済フォルダを</a:t>
            </a:r>
            <a:r>
              <a:rPr kumimoji="1" lang="en-US" altLang="ja-JP" sz="2400" dirty="0">
                <a:latin typeface="メイリオ" panose="020B0604030504040204" pitchFamily="50" charset="-128"/>
                <a:ea typeface="メイリオ" panose="020B0604030504040204" pitchFamily="50" charset="-128"/>
              </a:rPr>
              <a:t>programing1</a:t>
            </a:r>
            <a:r>
              <a:rPr kumimoji="1" lang="ja-JP" altLang="en-US" sz="2400" dirty="0">
                <a:latin typeface="メイリオ" panose="020B0604030504040204" pitchFamily="50" charset="-128"/>
                <a:ea typeface="メイリオ" panose="020B0604030504040204" pitchFamily="50" charset="-128"/>
              </a:rPr>
              <a:t>フォルダにコピー</a:t>
            </a:r>
          </a:p>
        </p:txBody>
      </p:sp>
      <p:sp>
        <p:nvSpPr>
          <p:cNvPr id="14" name="テキスト ボックス 13">
            <a:extLst>
              <a:ext uri="{FF2B5EF4-FFF2-40B4-BE49-F238E27FC236}">
                <a16:creationId xmlns:a16="http://schemas.microsoft.com/office/drawing/2014/main" id="{A1623BE2-D972-B461-EFB2-7EEE48375210}"/>
              </a:ext>
            </a:extLst>
          </p:cNvPr>
          <p:cNvSpPr txBox="1"/>
          <p:nvPr/>
        </p:nvSpPr>
        <p:spPr>
          <a:xfrm>
            <a:off x="1814661" y="5159154"/>
            <a:ext cx="2646878" cy="461665"/>
          </a:xfrm>
          <a:prstGeom prst="rect">
            <a:avLst/>
          </a:prstGeom>
          <a:solidFill>
            <a:schemeClr val="bg1"/>
          </a:solidFill>
        </p:spPr>
        <p:txBody>
          <a:bodyPr wrap="none" rtlCol="0">
            <a:spAutoFit/>
          </a:bodyPr>
          <a:lstStyle/>
          <a:p>
            <a:pPr algn="l"/>
            <a:r>
              <a:rPr kumimoji="1" lang="ja-JP" altLang="en-US" sz="2400" b="1" dirty="0">
                <a:latin typeface="メイリオ" panose="020B0604030504040204" pitchFamily="50" charset="-128"/>
                <a:ea typeface="メイリオ" panose="020B0604030504040204" pitchFamily="50" charset="-128"/>
              </a:rPr>
              <a:t>教材が入っている</a:t>
            </a:r>
          </a:p>
        </p:txBody>
      </p:sp>
    </p:spTree>
    <p:extLst>
      <p:ext uri="{BB962C8B-B14F-4D97-AF65-F5344CB8AC3E}">
        <p14:creationId xmlns:p14="http://schemas.microsoft.com/office/powerpoint/2010/main" val="845960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9A9DD4C5-B960-C600-0F1F-8D1BAE4D5E34}"/>
              </a:ext>
            </a:extLst>
          </p:cNvPr>
          <p:cNvPicPr>
            <a:picLocks noChangeAspect="1"/>
          </p:cNvPicPr>
          <p:nvPr/>
        </p:nvPicPr>
        <p:blipFill>
          <a:blip r:embed="rId2"/>
          <a:stretch>
            <a:fillRect/>
          </a:stretch>
        </p:blipFill>
        <p:spPr>
          <a:xfrm>
            <a:off x="1795145" y="1487984"/>
            <a:ext cx="8861155" cy="5285985"/>
          </a:xfrm>
          <a:prstGeom prst="rect">
            <a:avLst/>
          </a:prstGeom>
        </p:spPr>
      </p:pic>
      <p:sp>
        <p:nvSpPr>
          <p:cNvPr id="4" name="テキスト ボックス 3">
            <a:extLst>
              <a:ext uri="{FF2B5EF4-FFF2-40B4-BE49-F238E27FC236}">
                <a16:creationId xmlns:a16="http://schemas.microsoft.com/office/drawing/2014/main" id="{5BDD7447-EA55-BBE5-98B0-F3D33DB1EC2B}"/>
              </a:ext>
            </a:extLst>
          </p:cNvPr>
          <p:cNvSpPr txBox="1"/>
          <p:nvPr/>
        </p:nvSpPr>
        <p:spPr>
          <a:xfrm>
            <a:off x="326627" y="123093"/>
            <a:ext cx="428835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教材フォルダーの中身</a:t>
            </a:r>
          </a:p>
        </p:txBody>
      </p:sp>
      <p:sp>
        <p:nvSpPr>
          <p:cNvPr id="5" name="吹き出し: 角を丸めた四角形 4">
            <a:extLst>
              <a:ext uri="{FF2B5EF4-FFF2-40B4-BE49-F238E27FC236}">
                <a16:creationId xmlns:a16="http://schemas.microsoft.com/office/drawing/2014/main" id="{3AE3A921-226F-0CD4-6E02-FF203DCE751A}"/>
              </a:ext>
            </a:extLst>
          </p:cNvPr>
          <p:cNvSpPr/>
          <p:nvPr/>
        </p:nvSpPr>
        <p:spPr>
          <a:xfrm>
            <a:off x="9194591" y="884298"/>
            <a:ext cx="2699238" cy="731533"/>
          </a:xfrm>
          <a:prstGeom prst="wedgeRoundRectCallout">
            <a:avLst>
              <a:gd name="adj1" fmla="val -84677"/>
              <a:gd name="adj2" fmla="val 433673"/>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45FDA1A7-A40D-E311-46EB-979859035062}"/>
              </a:ext>
            </a:extLst>
          </p:cNvPr>
          <p:cNvSpPr txBox="1"/>
          <p:nvPr/>
        </p:nvSpPr>
        <p:spPr>
          <a:xfrm>
            <a:off x="9289906" y="1102545"/>
            <a:ext cx="264687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演習ワークシート</a:t>
            </a:r>
          </a:p>
        </p:txBody>
      </p:sp>
      <p:sp>
        <p:nvSpPr>
          <p:cNvPr id="7" name="吹き出し: 角を丸めた四角形 6">
            <a:extLst>
              <a:ext uri="{FF2B5EF4-FFF2-40B4-BE49-F238E27FC236}">
                <a16:creationId xmlns:a16="http://schemas.microsoft.com/office/drawing/2014/main" id="{DD7D2661-4102-5D01-5798-8D908433B69D}"/>
              </a:ext>
            </a:extLst>
          </p:cNvPr>
          <p:cNvSpPr/>
          <p:nvPr/>
        </p:nvSpPr>
        <p:spPr>
          <a:xfrm>
            <a:off x="6315480" y="884298"/>
            <a:ext cx="2699238" cy="731533"/>
          </a:xfrm>
          <a:prstGeom prst="wedgeRoundRectCallout">
            <a:avLst>
              <a:gd name="adj1" fmla="val 16952"/>
              <a:gd name="adj2" fmla="val 316025"/>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003DBE1E-8E7E-36D4-3222-9557999B77BD}"/>
              </a:ext>
            </a:extLst>
          </p:cNvPr>
          <p:cNvSpPr txBox="1"/>
          <p:nvPr/>
        </p:nvSpPr>
        <p:spPr>
          <a:xfrm>
            <a:off x="6634014" y="1050925"/>
            <a:ext cx="2698847"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講義スライド</a:t>
            </a:r>
          </a:p>
        </p:txBody>
      </p:sp>
      <p:sp>
        <p:nvSpPr>
          <p:cNvPr id="9" name="吹き出し: 角を丸めた四角形 8">
            <a:extLst>
              <a:ext uri="{FF2B5EF4-FFF2-40B4-BE49-F238E27FC236}">
                <a16:creationId xmlns:a16="http://schemas.microsoft.com/office/drawing/2014/main" id="{B9210129-1560-C6D4-6F4F-4D366DD442B8}"/>
              </a:ext>
            </a:extLst>
          </p:cNvPr>
          <p:cNvSpPr/>
          <p:nvPr/>
        </p:nvSpPr>
        <p:spPr>
          <a:xfrm>
            <a:off x="520037" y="863438"/>
            <a:ext cx="2699238" cy="724438"/>
          </a:xfrm>
          <a:prstGeom prst="wedgeRoundRectCallout">
            <a:avLst>
              <a:gd name="adj1" fmla="val 211740"/>
              <a:gd name="adj2" fmla="val 731711"/>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DA85840-DEBC-8D11-0A9C-E883FC01B1A8}"/>
              </a:ext>
            </a:extLst>
          </p:cNvPr>
          <p:cNvSpPr txBox="1"/>
          <p:nvPr/>
        </p:nvSpPr>
        <p:spPr>
          <a:xfrm>
            <a:off x="3907094" y="1061243"/>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講義ノート</a:t>
            </a:r>
          </a:p>
        </p:txBody>
      </p:sp>
      <p:sp>
        <p:nvSpPr>
          <p:cNvPr id="11" name="吹き出し: 角を丸めた四角形 10">
            <a:extLst>
              <a:ext uri="{FF2B5EF4-FFF2-40B4-BE49-F238E27FC236}">
                <a16:creationId xmlns:a16="http://schemas.microsoft.com/office/drawing/2014/main" id="{E6BBF04A-4FF6-65CC-9020-45B34EAD7961}"/>
              </a:ext>
            </a:extLst>
          </p:cNvPr>
          <p:cNvSpPr/>
          <p:nvPr/>
        </p:nvSpPr>
        <p:spPr>
          <a:xfrm>
            <a:off x="3436369" y="884298"/>
            <a:ext cx="2699238" cy="724438"/>
          </a:xfrm>
          <a:prstGeom prst="wedgeRoundRectCallout">
            <a:avLst>
              <a:gd name="adj1" fmla="val 102294"/>
              <a:gd name="adj2" fmla="val 22439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BE4CCA7-BF42-5243-3300-230EAD971CD6}"/>
              </a:ext>
            </a:extLst>
          </p:cNvPr>
          <p:cNvSpPr txBox="1"/>
          <p:nvPr/>
        </p:nvSpPr>
        <p:spPr>
          <a:xfrm>
            <a:off x="1268544" y="1012137"/>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データ</a:t>
            </a:r>
          </a:p>
        </p:txBody>
      </p:sp>
    </p:spTree>
    <p:extLst>
      <p:ext uri="{BB962C8B-B14F-4D97-AF65-F5344CB8AC3E}">
        <p14:creationId xmlns:p14="http://schemas.microsoft.com/office/powerpoint/2010/main" val="3419895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976C5B-EA03-5122-7FB8-606013B0108C}"/>
              </a:ext>
            </a:extLst>
          </p:cNvPr>
          <p:cNvSpPr txBox="1"/>
          <p:nvPr/>
        </p:nvSpPr>
        <p:spPr>
          <a:xfrm>
            <a:off x="2310348" y="2831123"/>
            <a:ext cx="664797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たまに使う機能および知っておくと便利な機能</a:t>
            </a:r>
          </a:p>
        </p:txBody>
      </p:sp>
      <p:sp>
        <p:nvSpPr>
          <p:cNvPr id="3" name="テキスト ボックス 2">
            <a:extLst>
              <a:ext uri="{FF2B5EF4-FFF2-40B4-BE49-F238E27FC236}">
                <a16:creationId xmlns:a16="http://schemas.microsoft.com/office/drawing/2014/main" id="{87EA7E90-DFB3-73EB-CD80-D5E03831DB8B}"/>
              </a:ext>
            </a:extLst>
          </p:cNvPr>
          <p:cNvSpPr txBox="1"/>
          <p:nvPr/>
        </p:nvSpPr>
        <p:spPr>
          <a:xfrm>
            <a:off x="501162" y="457200"/>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参考</a:t>
            </a:r>
          </a:p>
        </p:txBody>
      </p:sp>
    </p:spTree>
    <p:extLst>
      <p:ext uri="{BB962C8B-B14F-4D97-AF65-F5344CB8AC3E}">
        <p14:creationId xmlns:p14="http://schemas.microsoft.com/office/powerpoint/2010/main" val="329050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2D320FD-0519-1814-7FE2-E258287EAC81}"/>
              </a:ext>
            </a:extLst>
          </p:cNvPr>
          <p:cNvSpPr txBox="1"/>
          <p:nvPr/>
        </p:nvSpPr>
        <p:spPr>
          <a:xfrm>
            <a:off x="812387" y="3191659"/>
            <a:ext cx="11084766" cy="584775"/>
          </a:xfrm>
          <a:prstGeom prst="rect">
            <a:avLst/>
          </a:prstGeom>
          <a:noFill/>
        </p:spPr>
        <p:txBody>
          <a:bodyPr wrap="none" rtlCol="0">
            <a:spAutoFit/>
          </a:bodyPr>
          <a:lstStyle/>
          <a:p>
            <a:pPr algn="l"/>
            <a:r>
              <a:rPr kumimoji="1" lang="en-US" altLang="ja-JP" sz="1600" dirty="0">
                <a:latin typeface="メイリオ" panose="020B0604030504040204" pitchFamily="50" charset="-128"/>
                <a:ea typeface="メイリオ" panose="020B0604030504040204" pitchFamily="50" charset="-128"/>
                <a:hlinkClick r:id="rId2"/>
              </a:rPr>
              <a:t>https://microsoftedge.microsoft.com/addons/detail/markdown-viewer/cgfmehpekedojlmjepoimbfcafopimdg</a:t>
            </a:r>
            <a:endParaRPr kumimoji="1" lang="en-US" altLang="ja-JP" sz="1600" dirty="0">
              <a:latin typeface="メイリオ" panose="020B0604030504040204" pitchFamily="50" charset="-128"/>
              <a:ea typeface="メイリオ" panose="020B0604030504040204" pitchFamily="50" charset="-128"/>
            </a:endParaRPr>
          </a:p>
          <a:p>
            <a:pPr algn="l"/>
            <a:endParaRPr kumimoji="1" lang="ja-JP" altLang="en-US" sz="16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33EE9A6A-6ACE-A8B0-DA63-FC3F04D87C30}"/>
              </a:ext>
            </a:extLst>
          </p:cNvPr>
          <p:cNvSpPr txBox="1"/>
          <p:nvPr/>
        </p:nvSpPr>
        <p:spPr>
          <a:xfrm>
            <a:off x="777218" y="4084064"/>
            <a:ext cx="11308737"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3"/>
              </a:rPr>
              <a:t>https://chromewebstore.google.com/detail/markdown-viewer/ckkdlimhmcjmikdlpkmbgfkaikojcbjk</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35F1CA42-FD62-FBD8-2B10-4D41C5991D06}"/>
              </a:ext>
            </a:extLst>
          </p:cNvPr>
          <p:cNvSpPr txBox="1"/>
          <p:nvPr/>
        </p:nvSpPr>
        <p:spPr>
          <a:xfrm>
            <a:off x="562708" y="448408"/>
            <a:ext cx="10947228"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1. </a:t>
            </a:r>
            <a:r>
              <a:rPr kumimoji="1" lang="ja-JP" altLang="en-US" sz="3200" dirty="0">
                <a:latin typeface="メイリオ" panose="020B0604030504040204" pitchFamily="50" charset="-128"/>
                <a:ea typeface="メイリオ" panose="020B0604030504040204" pitchFamily="50" charset="-128"/>
              </a:rPr>
              <a:t>ダウンロードした教材から講義ノートを（</a:t>
            </a:r>
            <a:r>
              <a:rPr kumimoji="1" lang="en-US" altLang="ja-JP" sz="3200" dirty="0">
                <a:latin typeface="メイリオ" panose="020B0604030504040204" pitchFamily="50" charset="-128"/>
                <a:ea typeface="メイリオ" panose="020B0604030504040204" pitchFamily="50" charset="-128"/>
              </a:rPr>
              <a:t>.md</a:t>
            </a:r>
            <a:r>
              <a:rPr lang="ja-JP" altLang="en-US" sz="3200" dirty="0">
                <a:latin typeface="メイリオ" panose="020B0604030504040204" pitchFamily="50" charset="-128"/>
                <a:ea typeface="メイリオ" panose="020B0604030504040204" pitchFamily="50" charset="-128"/>
              </a:rPr>
              <a:t>）を開く</a:t>
            </a:r>
            <a:endParaRPr kumimoji="1" lang="ja-JP" altLang="en-US" sz="32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64149A0B-EC73-18C9-BE8F-B2CC97FF0C3C}"/>
              </a:ext>
            </a:extLst>
          </p:cNvPr>
          <p:cNvSpPr txBox="1"/>
          <p:nvPr/>
        </p:nvSpPr>
        <p:spPr>
          <a:xfrm>
            <a:off x="636098" y="2237922"/>
            <a:ext cx="498245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Markdown</a:t>
            </a:r>
            <a:r>
              <a:rPr lang="ja-JP" altLang="en-US" sz="2400" dirty="0">
                <a:latin typeface="メイリオ" panose="020B0604030504040204" pitchFamily="50" charset="-128"/>
                <a:ea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rPr>
              <a:t>viewer</a:t>
            </a:r>
            <a:r>
              <a:rPr lang="ja-JP" altLang="en-US" sz="2400" dirty="0">
                <a:latin typeface="メイリオ" panose="020B0604030504040204" pitchFamily="50" charset="-128"/>
                <a:ea typeface="メイリオ" panose="020B0604030504040204" pitchFamily="50" charset="-128"/>
              </a:rPr>
              <a:t>のインストール</a:t>
            </a:r>
            <a:endParaRPr kumimoji="1" lang="ja-JP" altLang="en-US" sz="2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A50E510F-60C1-ABD0-9F72-012A458AD841}"/>
              </a:ext>
            </a:extLst>
          </p:cNvPr>
          <p:cNvSpPr txBox="1"/>
          <p:nvPr/>
        </p:nvSpPr>
        <p:spPr>
          <a:xfrm>
            <a:off x="742049" y="2844379"/>
            <a:ext cx="92845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Edge</a:t>
            </a:r>
            <a:endParaRPr kumimoji="1" lang="ja-JP" altLang="en-US" sz="24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E498DF64-4FC3-3235-1C81-D1E9C80EE5AA}"/>
              </a:ext>
            </a:extLst>
          </p:cNvPr>
          <p:cNvSpPr txBox="1"/>
          <p:nvPr/>
        </p:nvSpPr>
        <p:spPr>
          <a:xfrm>
            <a:off x="742049" y="3707048"/>
            <a:ext cx="136447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Chrome</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356AD149-963F-A57F-788A-6E4A697AF314}"/>
              </a:ext>
            </a:extLst>
          </p:cNvPr>
          <p:cNvSpPr txBox="1"/>
          <p:nvPr/>
        </p:nvSpPr>
        <p:spPr>
          <a:xfrm>
            <a:off x="738996" y="1089651"/>
            <a:ext cx="11084767" cy="830997"/>
          </a:xfrm>
          <a:prstGeom prst="rect">
            <a:avLst/>
          </a:prstGeom>
          <a:noFill/>
        </p:spPr>
        <p:txBody>
          <a:bodyPr wrap="square" rtlCol="0">
            <a:spAutoFit/>
          </a:bodyPr>
          <a:lstStyle/>
          <a:p>
            <a:pPr algn="l"/>
            <a:r>
              <a:rPr lang="ja-JP" altLang="en-US" sz="2400" dirty="0">
                <a:latin typeface="メイリオ" panose="020B0604030504040204" pitchFamily="50" charset="-128"/>
                <a:ea typeface="メイリオ" panose="020B0604030504040204" pitchFamily="50" charset="-128"/>
              </a:rPr>
              <a:t>ダブルクリックするとブラウザ上に表示される（以下</a:t>
            </a:r>
            <a:r>
              <a:rPr lang="en-US" altLang="ja-JP" sz="2400" dirty="0">
                <a:latin typeface="メイリオ" panose="020B0604030504040204" pitchFamily="50" charset="-128"/>
                <a:ea typeface="メイリオ" panose="020B0604030504040204" pitchFamily="50" charset="-128"/>
              </a:rPr>
              <a:t>Markdown viewer</a:t>
            </a:r>
            <a:r>
              <a:rPr lang="ja-JP" altLang="en-US" sz="2400" dirty="0">
                <a:latin typeface="メイリオ" panose="020B0604030504040204" pitchFamily="50" charset="-128"/>
                <a:ea typeface="メイリオ" panose="020B0604030504040204" pitchFamily="50" charset="-128"/>
              </a:rPr>
              <a:t>を予めインストールすること）</a:t>
            </a:r>
            <a:endParaRPr kumimoji="1" lang="ja-JP" altLang="en-US" sz="2400" dirty="0">
              <a:latin typeface="メイリオ" panose="020B0604030504040204" pitchFamily="50" charset="-128"/>
              <a:ea typeface="メイリオ" panose="020B0604030504040204" pitchFamily="50" charset="-128"/>
            </a:endParaRPr>
          </a:p>
        </p:txBody>
      </p:sp>
      <p:sp>
        <p:nvSpPr>
          <p:cNvPr id="9" name="フローチャート: 処理 8">
            <a:extLst>
              <a:ext uri="{FF2B5EF4-FFF2-40B4-BE49-F238E27FC236}">
                <a16:creationId xmlns:a16="http://schemas.microsoft.com/office/drawing/2014/main" id="{18AB97A0-F309-F082-6724-2CE51D67BB7D}"/>
              </a:ext>
            </a:extLst>
          </p:cNvPr>
          <p:cNvSpPr/>
          <p:nvPr/>
        </p:nvSpPr>
        <p:spPr>
          <a:xfrm>
            <a:off x="476802" y="2699587"/>
            <a:ext cx="11609153" cy="1893102"/>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0466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54AC132-02E4-120B-91CD-D7A3A33F562E}"/>
              </a:ext>
            </a:extLst>
          </p:cNvPr>
          <p:cNvSpPr txBox="1"/>
          <p:nvPr/>
        </p:nvSpPr>
        <p:spPr>
          <a:xfrm>
            <a:off x="137005" y="123774"/>
            <a:ext cx="10160154" cy="584775"/>
          </a:xfrm>
          <a:prstGeom prst="rect">
            <a:avLst/>
          </a:prstGeom>
          <a:noFill/>
        </p:spPr>
        <p:txBody>
          <a:bodyPr wrap="none" rtlCol="0">
            <a:spAutoFit/>
          </a:bodyPr>
          <a:lstStyle/>
          <a:p>
            <a:pPr algn="l"/>
            <a:r>
              <a:rPr lang="en-US" altLang="ja-JP" sz="3200" dirty="0">
                <a:latin typeface="メイリオ" panose="020B0604030504040204" pitchFamily="50" charset="-128"/>
                <a:ea typeface="メイリオ" panose="020B0604030504040204" pitchFamily="50" charset="-128"/>
              </a:rPr>
              <a:t>2.</a:t>
            </a:r>
            <a:r>
              <a:rPr kumimoji="1" lang="en-US" altLang="ja-JP" sz="3200" dirty="0">
                <a:latin typeface="メイリオ" panose="020B0604030504040204" pitchFamily="50" charset="-128"/>
                <a:ea typeface="メイリオ" panose="020B0604030504040204" pitchFamily="50" charset="-128"/>
              </a:rPr>
              <a:t> </a:t>
            </a:r>
            <a:r>
              <a:rPr kumimoji="1" lang="ja-JP" altLang="en-US" sz="3200" dirty="0">
                <a:latin typeface="メイリオ" panose="020B0604030504040204" pitchFamily="50" charset="-128"/>
                <a:ea typeface="メイリオ" panose="020B0604030504040204" pitchFamily="50" charset="-128"/>
              </a:rPr>
              <a:t>ダウンロードした教材から演習ワークシートを開く</a:t>
            </a:r>
          </a:p>
        </p:txBody>
      </p:sp>
      <p:pic>
        <p:nvPicPr>
          <p:cNvPr id="5" name="図 4">
            <a:extLst>
              <a:ext uri="{FF2B5EF4-FFF2-40B4-BE49-F238E27FC236}">
                <a16:creationId xmlns:a16="http://schemas.microsoft.com/office/drawing/2014/main" id="{C49C92D3-2D76-45DB-3464-4D111D26DBF8}"/>
              </a:ext>
            </a:extLst>
          </p:cNvPr>
          <p:cNvPicPr>
            <a:picLocks noChangeAspect="1"/>
          </p:cNvPicPr>
          <p:nvPr/>
        </p:nvPicPr>
        <p:blipFill>
          <a:blip r:embed="rId2"/>
          <a:stretch>
            <a:fillRect/>
          </a:stretch>
        </p:blipFill>
        <p:spPr>
          <a:xfrm>
            <a:off x="462320" y="1161493"/>
            <a:ext cx="4711959" cy="2688443"/>
          </a:xfrm>
          <a:prstGeom prst="rect">
            <a:avLst/>
          </a:prstGeom>
        </p:spPr>
      </p:pic>
      <p:pic>
        <p:nvPicPr>
          <p:cNvPr id="6" name="図 5">
            <a:extLst>
              <a:ext uri="{FF2B5EF4-FFF2-40B4-BE49-F238E27FC236}">
                <a16:creationId xmlns:a16="http://schemas.microsoft.com/office/drawing/2014/main" id="{0971EABD-14B7-572D-EB84-7E13DA55DBB7}"/>
              </a:ext>
            </a:extLst>
          </p:cNvPr>
          <p:cNvPicPr>
            <a:picLocks noChangeAspect="1"/>
          </p:cNvPicPr>
          <p:nvPr/>
        </p:nvPicPr>
        <p:blipFill>
          <a:blip r:embed="rId3"/>
          <a:stretch>
            <a:fillRect/>
          </a:stretch>
        </p:blipFill>
        <p:spPr>
          <a:xfrm>
            <a:off x="6166434" y="1059796"/>
            <a:ext cx="6025566" cy="2359183"/>
          </a:xfrm>
          <a:prstGeom prst="rect">
            <a:avLst/>
          </a:prstGeom>
        </p:spPr>
      </p:pic>
      <p:pic>
        <p:nvPicPr>
          <p:cNvPr id="7" name="図 6">
            <a:extLst>
              <a:ext uri="{FF2B5EF4-FFF2-40B4-BE49-F238E27FC236}">
                <a16:creationId xmlns:a16="http://schemas.microsoft.com/office/drawing/2014/main" id="{94500ED4-6A9D-377A-8260-4431A400835B}"/>
              </a:ext>
            </a:extLst>
          </p:cNvPr>
          <p:cNvPicPr>
            <a:picLocks noChangeAspect="1"/>
          </p:cNvPicPr>
          <p:nvPr/>
        </p:nvPicPr>
        <p:blipFill>
          <a:blip r:embed="rId4"/>
          <a:stretch>
            <a:fillRect/>
          </a:stretch>
        </p:blipFill>
        <p:spPr>
          <a:xfrm>
            <a:off x="6166434" y="4354915"/>
            <a:ext cx="5235325" cy="2503085"/>
          </a:xfrm>
          <a:prstGeom prst="rect">
            <a:avLst/>
          </a:prstGeom>
        </p:spPr>
      </p:pic>
      <p:sp>
        <p:nvSpPr>
          <p:cNvPr id="8" name="矢印: 右 7">
            <a:extLst>
              <a:ext uri="{FF2B5EF4-FFF2-40B4-BE49-F238E27FC236}">
                <a16:creationId xmlns:a16="http://schemas.microsoft.com/office/drawing/2014/main" id="{148E7A35-CA52-B02C-2C28-62777FF64721}"/>
              </a:ext>
            </a:extLst>
          </p:cNvPr>
          <p:cNvSpPr/>
          <p:nvPr/>
        </p:nvSpPr>
        <p:spPr>
          <a:xfrm>
            <a:off x="5454197" y="1605669"/>
            <a:ext cx="438539" cy="10730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下 8">
            <a:extLst>
              <a:ext uri="{FF2B5EF4-FFF2-40B4-BE49-F238E27FC236}">
                <a16:creationId xmlns:a16="http://schemas.microsoft.com/office/drawing/2014/main" id="{48F0611D-82D6-703F-1C38-BBB3B09E9CA7}"/>
              </a:ext>
            </a:extLst>
          </p:cNvPr>
          <p:cNvSpPr/>
          <p:nvPr/>
        </p:nvSpPr>
        <p:spPr>
          <a:xfrm>
            <a:off x="8244050" y="3359824"/>
            <a:ext cx="1567543" cy="35456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4B3CEEA-FB02-BBFF-7FD0-9A67E853618F}"/>
              </a:ext>
            </a:extLst>
          </p:cNvPr>
          <p:cNvSpPr txBox="1"/>
          <p:nvPr/>
        </p:nvSpPr>
        <p:spPr>
          <a:xfrm>
            <a:off x="359683" y="699828"/>
            <a:ext cx="451918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 Google </a:t>
            </a:r>
            <a:r>
              <a:rPr kumimoji="1" lang="en-US" altLang="ja-JP" sz="2400" dirty="0" err="1">
                <a:latin typeface="メイリオ" panose="020B0604030504040204" pitchFamily="50" charset="-128"/>
                <a:ea typeface="メイリオ" panose="020B0604030504040204" pitchFamily="50" charset="-128"/>
              </a:rPr>
              <a:t>colaboratory</a:t>
            </a:r>
            <a:r>
              <a:rPr kumimoji="1" lang="ja-JP" altLang="en-US" sz="2400" dirty="0">
                <a:latin typeface="メイリオ" panose="020B0604030504040204" pitchFamily="50" charset="-128"/>
                <a:ea typeface="メイリオ" panose="020B0604030504040204" pitchFamily="50" charset="-128"/>
              </a:rPr>
              <a:t>で検索</a:t>
            </a:r>
          </a:p>
        </p:txBody>
      </p:sp>
      <p:sp>
        <p:nvSpPr>
          <p:cNvPr id="11" name="テキスト ボックス 10">
            <a:extLst>
              <a:ext uri="{FF2B5EF4-FFF2-40B4-BE49-F238E27FC236}">
                <a16:creationId xmlns:a16="http://schemas.microsoft.com/office/drawing/2014/main" id="{EFE86E20-0AB4-1D13-B80A-FE6B196DAB06}"/>
              </a:ext>
            </a:extLst>
          </p:cNvPr>
          <p:cNvSpPr txBox="1"/>
          <p:nvPr/>
        </p:nvSpPr>
        <p:spPr>
          <a:xfrm>
            <a:off x="6018760" y="657285"/>
            <a:ext cx="409599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２．</a:t>
            </a:r>
            <a:r>
              <a:rPr kumimoji="1" lang="en-US" altLang="ja-JP" sz="2400" dirty="0" err="1">
                <a:latin typeface="メイリオ" panose="020B0604030504040204" pitchFamily="50" charset="-128"/>
                <a:ea typeface="メイリオ" panose="020B0604030504040204" pitchFamily="50" charset="-128"/>
              </a:rPr>
              <a:t>Colab</a:t>
            </a:r>
            <a:r>
              <a:rPr kumimoji="1" lang="ja-JP" altLang="en-US" sz="2400" dirty="0">
                <a:latin typeface="メイリオ" panose="020B0604030504040204" pitchFamily="50" charset="-128"/>
                <a:ea typeface="メイリオ" panose="020B0604030504040204" pitchFamily="50" charset="-128"/>
              </a:rPr>
              <a:t>の新規作成を選択</a:t>
            </a:r>
          </a:p>
        </p:txBody>
      </p:sp>
      <p:sp>
        <p:nvSpPr>
          <p:cNvPr id="12" name="テキスト ボックス 11">
            <a:extLst>
              <a:ext uri="{FF2B5EF4-FFF2-40B4-BE49-F238E27FC236}">
                <a16:creationId xmlns:a16="http://schemas.microsoft.com/office/drawing/2014/main" id="{F9D7CBDB-D06B-9758-40F8-54C373C6BCCC}"/>
              </a:ext>
            </a:extLst>
          </p:cNvPr>
          <p:cNvSpPr txBox="1"/>
          <p:nvPr/>
        </p:nvSpPr>
        <p:spPr>
          <a:xfrm>
            <a:off x="5892736" y="3868197"/>
            <a:ext cx="615206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３．以下で</a:t>
            </a:r>
            <a:r>
              <a:rPr kumimoji="1" lang="en-US" altLang="ja-JP" sz="2400" dirty="0">
                <a:latin typeface="メイリオ" panose="020B0604030504040204" pitchFamily="50" charset="-128"/>
                <a:ea typeface="メイリオ" panose="020B0604030504040204" pitchFamily="50" charset="-128"/>
              </a:rPr>
              <a:t>python</a:t>
            </a:r>
            <a:r>
              <a:rPr kumimoji="1" lang="ja-JP" altLang="en-US" sz="2400" dirty="0">
                <a:latin typeface="メイリオ" panose="020B0604030504040204" pitchFamily="50" charset="-128"/>
                <a:ea typeface="メイリオ" panose="020B0604030504040204" pitchFamily="50" charset="-128"/>
              </a:rPr>
              <a:t>のプログラミングが可能</a:t>
            </a:r>
          </a:p>
        </p:txBody>
      </p:sp>
      <p:sp>
        <p:nvSpPr>
          <p:cNvPr id="13" name="テキスト ボックス 12">
            <a:extLst>
              <a:ext uri="{FF2B5EF4-FFF2-40B4-BE49-F238E27FC236}">
                <a16:creationId xmlns:a16="http://schemas.microsoft.com/office/drawing/2014/main" id="{40152F2F-773F-78BE-54F7-5F9074805254}"/>
              </a:ext>
            </a:extLst>
          </p:cNvPr>
          <p:cNvSpPr txBox="1"/>
          <p:nvPr/>
        </p:nvSpPr>
        <p:spPr>
          <a:xfrm>
            <a:off x="1980673" y="5427937"/>
            <a:ext cx="4185761" cy="461665"/>
          </a:xfrm>
          <a:prstGeom prst="rect">
            <a:avLst/>
          </a:prstGeom>
          <a:noFill/>
        </p:spPr>
        <p:txBody>
          <a:bodyPr wrap="none" rtlCol="0">
            <a:spAutoFit/>
          </a:bodyPr>
          <a:lstStyle/>
          <a:p>
            <a:pPr algn="l"/>
            <a:r>
              <a:rPr kumimoji="1" lang="ja-JP" altLang="en-US" sz="2400" b="1" dirty="0">
                <a:latin typeface="メイリオ" panose="020B0604030504040204" pitchFamily="50" charset="-128"/>
                <a:ea typeface="メイリオ" panose="020B0604030504040204" pitchFamily="50" charset="-128"/>
              </a:rPr>
              <a:t>ブックマークしておくとよい</a:t>
            </a:r>
          </a:p>
        </p:txBody>
      </p:sp>
    </p:spTree>
    <p:extLst>
      <p:ext uri="{BB962C8B-B14F-4D97-AF65-F5344CB8AC3E}">
        <p14:creationId xmlns:p14="http://schemas.microsoft.com/office/powerpoint/2010/main" val="1061523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358AD34-A3AA-8807-086C-A68E2ED51111}"/>
              </a:ext>
            </a:extLst>
          </p:cNvPr>
          <p:cNvPicPr>
            <a:picLocks noChangeAspect="1"/>
          </p:cNvPicPr>
          <p:nvPr/>
        </p:nvPicPr>
        <p:blipFill>
          <a:blip r:embed="rId2"/>
          <a:stretch>
            <a:fillRect/>
          </a:stretch>
        </p:blipFill>
        <p:spPr>
          <a:xfrm>
            <a:off x="4331584" y="114012"/>
            <a:ext cx="7163421" cy="6629975"/>
          </a:xfrm>
          <a:prstGeom prst="rect">
            <a:avLst/>
          </a:prstGeom>
        </p:spPr>
      </p:pic>
      <p:sp>
        <p:nvSpPr>
          <p:cNvPr id="15" name="テキスト ボックス 14">
            <a:extLst>
              <a:ext uri="{FF2B5EF4-FFF2-40B4-BE49-F238E27FC236}">
                <a16:creationId xmlns:a16="http://schemas.microsoft.com/office/drawing/2014/main" id="{4763ACD3-9B0B-F7A3-AB2E-738F213D2EAD}"/>
              </a:ext>
            </a:extLst>
          </p:cNvPr>
          <p:cNvSpPr txBox="1"/>
          <p:nvPr/>
        </p:nvSpPr>
        <p:spPr>
          <a:xfrm>
            <a:off x="192588" y="164163"/>
            <a:ext cx="387798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講義ノートイメージ</a:t>
            </a:r>
          </a:p>
        </p:txBody>
      </p:sp>
      <p:sp>
        <p:nvSpPr>
          <p:cNvPr id="16" name="テキスト ボックス 15">
            <a:extLst>
              <a:ext uri="{FF2B5EF4-FFF2-40B4-BE49-F238E27FC236}">
                <a16:creationId xmlns:a16="http://schemas.microsoft.com/office/drawing/2014/main" id="{E9AD60F1-894D-73D0-64E9-517016D05968}"/>
              </a:ext>
            </a:extLst>
          </p:cNvPr>
          <p:cNvSpPr txBox="1"/>
          <p:nvPr/>
        </p:nvSpPr>
        <p:spPr>
          <a:xfrm>
            <a:off x="2325824" y="2256538"/>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解説部</a:t>
            </a:r>
          </a:p>
        </p:txBody>
      </p:sp>
      <p:sp>
        <p:nvSpPr>
          <p:cNvPr id="17" name="テキスト ボックス 16">
            <a:extLst>
              <a:ext uri="{FF2B5EF4-FFF2-40B4-BE49-F238E27FC236}">
                <a16:creationId xmlns:a16="http://schemas.microsoft.com/office/drawing/2014/main" id="{2A6A607D-7992-DFE7-399F-6B36D15E09FB}"/>
              </a:ext>
            </a:extLst>
          </p:cNvPr>
          <p:cNvSpPr txBox="1"/>
          <p:nvPr/>
        </p:nvSpPr>
        <p:spPr>
          <a:xfrm>
            <a:off x="1899138" y="5422752"/>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演習問題部</a:t>
            </a:r>
          </a:p>
        </p:txBody>
      </p:sp>
      <p:sp>
        <p:nvSpPr>
          <p:cNvPr id="4" name="左中かっこ 3">
            <a:extLst>
              <a:ext uri="{FF2B5EF4-FFF2-40B4-BE49-F238E27FC236}">
                <a16:creationId xmlns:a16="http://schemas.microsoft.com/office/drawing/2014/main" id="{F2A0DA03-B840-70F1-665F-57B2ECBB6022}"/>
              </a:ext>
            </a:extLst>
          </p:cNvPr>
          <p:cNvSpPr/>
          <p:nvPr/>
        </p:nvSpPr>
        <p:spPr>
          <a:xfrm>
            <a:off x="4070573" y="155901"/>
            <a:ext cx="349365" cy="44823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左中かっこ 4">
            <a:extLst>
              <a:ext uri="{FF2B5EF4-FFF2-40B4-BE49-F238E27FC236}">
                <a16:creationId xmlns:a16="http://schemas.microsoft.com/office/drawing/2014/main" id="{AD410F4A-6285-1EE5-3333-00EB397A353A}"/>
              </a:ext>
            </a:extLst>
          </p:cNvPr>
          <p:cNvSpPr/>
          <p:nvPr/>
        </p:nvSpPr>
        <p:spPr>
          <a:xfrm>
            <a:off x="4070573" y="5003110"/>
            <a:ext cx="349365" cy="1740877"/>
          </a:xfrm>
          <a:prstGeom prst="leftBrace">
            <a:avLst>
              <a:gd name="adj1" fmla="val 581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AFB0ACF-DAC7-2674-D043-8D2A4E76CE98}"/>
              </a:ext>
            </a:extLst>
          </p:cNvPr>
          <p:cNvSpPr txBox="1"/>
          <p:nvPr/>
        </p:nvSpPr>
        <p:spPr>
          <a:xfrm>
            <a:off x="2263509" y="2662739"/>
            <a:ext cx="1937569" cy="646331"/>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プログラム例と構文の解説など</a:t>
            </a:r>
          </a:p>
        </p:txBody>
      </p:sp>
      <p:sp>
        <p:nvSpPr>
          <p:cNvPr id="19" name="テキスト ボックス 18">
            <a:extLst>
              <a:ext uri="{FF2B5EF4-FFF2-40B4-BE49-F238E27FC236}">
                <a16:creationId xmlns:a16="http://schemas.microsoft.com/office/drawing/2014/main" id="{256906CA-6B22-5CE5-F526-C7427CD24055}"/>
              </a:ext>
            </a:extLst>
          </p:cNvPr>
          <p:cNvSpPr txBox="1"/>
          <p:nvPr/>
        </p:nvSpPr>
        <p:spPr>
          <a:xfrm>
            <a:off x="1793631" y="5884417"/>
            <a:ext cx="2706386"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解説部の理解を確認するための演習問題</a:t>
            </a:r>
          </a:p>
        </p:txBody>
      </p:sp>
    </p:spTree>
    <p:extLst>
      <p:ext uri="{BB962C8B-B14F-4D97-AF65-F5344CB8AC3E}">
        <p14:creationId xmlns:p14="http://schemas.microsoft.com/office/powerpoint/2010/main" val="952878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EE21A89-AB91-E968-F30E-55F0CBD7FB1E}"/>
              </a:ext>
            </a:extLst>
          </p:cNvPr>
          <p:cNvPicPr>
            <a:picLocks noChangeAspect="1"/>
          </p:cNvPicPr>
          <p:nvPr/>
        </p:nvPicPr>
        <p:blipFill>
          <a:blip r:embed="rId2"/>
          <a:stretch>
            <a:fillRect/>
          </a:stretch>
        </p:blipFill>
        <p:spPr>
          <a:xfrm>
            <a:off x="810670" y="1423317"/>
            <a:ext cx="6545800" cy="5052128"/>
          </a:xfrm>
          <a:prstGeom prst="rect">
            <a:avLst/>
          </a:prstGeom>
        </p:spPr>
      </p:pic>
      <p:sp>
        <p:nvSpPr>
          <p:cNvPr id="4" name="テキスト ボックス 3">
            <a:extLst>
              <a:ext uri="{FF2B5EF4-FFF2-40B4-BE49-F238E27FC236}">
                <a16:creationId xmlns:a16="http://schemas.microsoft.com/office/drawing/2014/main" id="{AF3F1107-B288-AC1F-F586-6A272CD62A55}"/>
              </a:ext>
            </a:extLst>
          </p:cNvPr>
          <p:cNvSpPr txBox="1"/>
          <p:nvPr/>
        </p:nvSpPr>
        <p:spPr>
          <a:xfrm>
            <a:off x="810670" y="592320"/>
            <a:ext cx="11073865" cy="830997"/>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Colaboratory</a:t>
            </a:r>
            <a:r>
              <a:rPr kumimoji="1" lang="ja-JP" altLang="en-US" sz="2400" dirty="0">
                <a:latin typeface="メイリオ" panose="020B0604030504040204" pitchFamily="50" charset="-128"/>
                <a:ea typeface="メイリオ" panose="020B0604030504040204" pitchFamily="50" charset="-128"/>
              </a:rPr>
              <a:t>ページ</a:t>
            </a:r>
            <a:r>
              <a:rPr lang="ja-JP" altLang="en-US" sz="2400" dirty="0">
                <a:latin typeface="メイリオ" panose="020B0604030504040204" pitchFamily="50" charset="-128"/>
                <a:ea typeface="メイリオ" panose="020B0604030504040204" pitchFamily="50" charset="-128"/>
              </a:rPr>
              <a:t>のファイルメニューより‘ノートブックをアップロード</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を</a:t>
            </a:r>
            <a:endParaRPr lang="en-US" altLang="ja-JP" sz="2400" dirty="0">
              <a:latin typeface="メイリオ" panose="020B0604030504040204" pitchFamily="50" charset="-128"/>
              <a:ea typeface="メイリオ" panose="020B0604030504040204" pitchFamily="50" charset="-128"/>
            </a:endParaRPr>
          </a:p>
          <a:p>
            <a:pPr algn="l"/>
            <a:r>
              <a:rPr lang="ja-JP" altLang="en-US" sz="2400" dirty="0">
                <a:latin typeface="メイリオ" panose="020B0604030504040204" pitchFamily="50" charset="-128"/>
                <a:ea typeface="メイリオ" panose="020B0604030504040204" pitchFamily="50" charset="-128"/>
              </a:rPr>
              <a:t>選択（ログインの要求が表示された場合は、</a:t>
            </a:r>
            <a:r>
              <a:rPr lang="en-US" altLang="ja-JP" sz="2400" dirty="0">
                <a:latin typeface="メイリオ" panose="020B0604030504040204" pitchFamily="50" charset="-128"/>
                <a:ea typeface="メイリオ" panose="020B0604030504040204" pitchFamily="50" charset="-128"/>
              </a:rPr>
              <a:t>google account</a:t>
            </a:r>
            <a:r>
              <a:rPr lang="ja-JP" altLang="en-US" sz="2400" dirty="0">
                <a:latin typeface="メイリオ" panose="020B0604030504040204" pitchFamily="50" charset="-128"/>
                <a:ea typeface="メイリオ" panose="020B0604030504040204" pitchFamily="50" charset="-128"/>
              </a:rPr>
              <a:t>でログインする）</a:t>
            </a:r>
            <a:endParaRPr kumimoji="1" lang="ja-JP" altLang="en-US" sz="24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F5C2FF4-26C6-A591-63EC-AB3FF2CEBB71}"/>
              </a:ext>
            </a:extLst>
          </p:cNvPr>
          <p:cNvSpPr txBox="1"/>
          <p:nvPr/>
        </p:nvSpPr>
        <p:spPr>
          <a:xfrm>
            <a:off x="810670" y="151722"/>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Tree>
    <p:extLst>
      <p:ext uri="{BB962C8B-B14F-4D97-AF65-F5344CB8AC3E}">
        <p14:creationId xmlns:p14="http://schemas.microsoft.com/office/powerpoint/2010/main" val="3504337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C72B3C5-6624-709B-55ED-038DFD3577ED}"/>
              </a:ext>
            </a:extLst>
          </p:cNvPr>
          <p:cNvPicPr>
            <a:picLocks noChangeAspect="1"/>
          </p:cNvPicPr>
          <p:nvPr/>
        </p:nvPicPr>
        <p:blipFill>
          <a:blip r:embed="rId2"/>
          <a:stretch>
            <a:fillRect/>
          </a:stretch>
        </p:blipFill>
        <p:spPr>
          <a:xfrm>
            <a:off x="541174" y="1261612"/>
            <a:ext cx="11286931" cy="4915553"/>
          </a:xfrm>
          <a:prstGeom prst="rect">
            <a:avLst/>
          </a:prstGeom>
        </p:spPr>
      </p:pic>
      <p:sp>
        <p:nvSpPr>
          <p:cNvPr id="4" name="テキスト ボックス 3">
            <a:extLst>
              <a:ext uri="{FF2B5EF4-FFF2-40B4-BE49-F238E27FC236}">
                <a16:creationId xmlns:a16="http://schemas.microsoft.com/office/drawing/2014/main" id="{199CEA15-385A-56B5-6ADB-120EB89B3A70}"/>
              </a:ext>
            </a:extLst>
          </p:cNvPr>
          <p:cNvSpPr txBox="1"/>
          <p:nvPr/>
        </p:nvSpPr>
        <p:spPr>
          <a:xfrm>
            <a:off x="467904" y="614125"/>
            <a:ext cx="10754162" cy="523220"/>
          </a:xfrm>
          <a:prstGeom prst="rect">
            <a:avLst/>
          </a:prstGeom>
          <a:noFill/>
        </p:spPr>
        <p:txBody>
          <a:bodyPr wrap="none" rtlCol="0">
            <a:spAutoFit/>
          </a:bodyPr>
          <a:lstStyle/>
          <a:p>
            <a:pPr algn="l"/>
            <a:r>
              <a:rPr kumimoji="1" lang="ja-JP" altLang="en-US" sz="2800" dirty="0">
                <a:latin typeface="メイリオ" panose="020B0604030504040204" pitchFamily="50" charset="-128"/>
                <a:ea typeface="メイリオ" panose="020B0604030504040204" pitchFamily="50" charset="-128"/>
              </a:rPr>
              <a:t>演習ワークシート</a:t>
            </a:r>
            <a:r>
              <a:rPr kumimoji="1" lang="en-US" altLang="ja-JP" sz="2800" dirty="0">
                <a:latin typeface="メイリオ" panose="020B0604030504040204" pitchFamily="50" charset="-128"/>
                <a:ea typeface="メイリオ" panose="020B0604030504040204" pitchFamily="50" charset="-128"/>
              </a:rPr>
              <a:t>(.</a:t>
            </a:r>
            <a:r>
              <a:rPr kumimoji="1" lang="en-US" altLang="ja-JP" sz="2800" dirty="0" err="1">
                <a:latin typeface="メイリオ" panose="020B0604030504040204" pitchFamily="50" charset="-128"/>
                <a:ea typeface="メイリオ" panose="020B0604030504040204" pitchFamily="50" charset="-128"/>
              </a:rPr>
              <a:t>ipynb</a:t>
            </a:r>
            <a:r>
              <a:rPr kumimoji="1" lang="ja-JP" altLang="en-US" sz="2800" dirty="0">
                <a:latin typeface="メイリオ" panose="020B0604030504040204" pitchFamily="50" charset="-128"/>
                <a:ea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rPr>
              <a:t>をダウンロードした教材からドラッグ</a:t>
            </a:r>
            <a:endParaRPr kumimoji="1" lang="ja-JP" altLang="en-US" sz="28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1EEFF3C-4135-4BC0-1278-926F22BD453D}"/>
              </a:ext>
            </a:extLst>
          </p:cNvPr>
          <p:cNvSpPr txBox="1"/>
          <p:nvPr/>
        </p:nvSpPr>
        <p:spPr>
          <a:xfrm>
            <a:off x="569824" y="152460"/>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Tree>
    <p:extLst>
      <p:ext uri="{BB962C8B-B14F-4D97-AF65-F5344CB8AC3E}">
        <p14:creationId xmlns:p14="http://schemas.microsoft.com/office/powerpoint/2010/main" val="155752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CBCE01B-FC05-1940-6192-B826CAAAA102}"/>
              </a:ext>
            </a:extLst>
          </p:cNvPr>
          <p:cNvPicPr>
            <a:picLocks noChangeAspect="1"/>
          </p:cNvPicPr>
          <p:nvPr/>
        </p:nvPicPr>
        <p:blipFill>
          <a:blip r:embed="rId2"/>
          <a:stretch>
            <a:fillRect/>
          </a:stretch>
        </p:blipFill>
        <p:spPr>
          <a:xfrm>
            <a:off x="495314" y="1416286"/>
            <a:ext cx="11201371" cy="5441714"/>
          </a:xfrm>
          <a:prstGeom prst="rect">
            <a:avLst/>
          </a:prstGeom>
        </p:spPr>
      </p:pic>
      <p:sp>
        <p:nvSpPr>
          <p:cNvPr id="5" name="吹き出し: 角を丸めた四角形 4">
            <a:extLst>
              <a:ext uri="{FF2B5EF4-FFF2-40B4-BE49-F238E27FC236}">
                <a16:creationId xmlns:a16="http://schemas.microsoft.com/office/drawing/2014/main" id="{45BBD978-E57C-FDA7-EF3F-572988C60438}"/>
              </a:ext>
            </a:extLst>
          </p:cNvPr>
          <p:cNvSpPr/>
          <p:nvPr/>
        </p:nvSpPr>
        <p:spPr>
          <a:xfrm>
            <a:off x="6719402" y="1819470"/>
            <a:ext cx="4862998" cy="933061"/>
          </a:xfrm>
          <a:prstGeom prst="wedgeRoundRectCallout">
            <a:avLst>
              <a:gd name="adj1" fmla="val -43881"/>
              <a:gd name="adj2" fmla="val 71500"/>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25A0655-046A-A8B6-8E29-8ECD5032B6C6}"/>
              </a:ext>
            </a:extLst>
          </p:cNvPr>
          <p:cNvSpPr txBox="1"/>
          <p:nvPr/>
        </p:nvSpPr>
        <p:spPr>
          <a:xfrm>
            <a:off x="6719402" y="1882445"/>
            <a:ext cx="4786798" cy="923330"/>
          </a:xfrm>
          <a:prstGeom prst="rect">
            <a:avLst/>
          </a:prstGeom>
          <a:noFill/>
        </p:spPr>
        <p:txBody>
          <a:bodyPr wrap="square" rtlCol="0">
            <a:spAutoFit/>
          </a:bodyPr>
          <a:lstStyle/>
          <a:p>
            <a:pPr marL="342900" indent="-342900" algn="l">
              <a:buFont typeface="+mj-lt"/>
              <a:buAutoNum type="arabicPeriod"/>
            </a:pPr>
            <a:r>
              <a:rPr kumimoji="1" lang="en-US" altLang="ja-JP" dirty="0">
                <a:latin typeface="メイリオ" panose="020B0604030504040204" pitchFamily="50" charset="-128"/>
                <a:ea typeface="メイリオ" panose="020B0604030504040204" pitchFamily="50" charset="-128"/>
              </a:rPr>
              <a:t>1</a:t>
            </a:r>
            <a:r>
              <a:rPr kumimoji="1" lang="ja-JP" altLang="en-US" dirty="0">
                <a:latin typeface="メイリオ" panose="020B0604030504040204" pitchFamily="50" charset="-128"/>
                <a:ea typeface="メイリオ" panose="020B0604030504040204" pitchFamily="50" charset="-128"/>
              </a:rPr>
              <a:t>つ</a:t>
            </a:r>
            <a:r>
              <a:rPr kumimoji="1" lang="en-US" altLang="ja-JP" dirty="0">
                <a:latin typeface="メイリオ" panose="020B0604030504040204" pitchFamily="50" charset="-128"/>
                <a:ea typeface="メイリオ" panose="020B0604030504040204" pitchFamily="50" charset="-128"/>
              </a:rPr>
              <a:t>1</a:t>
            </a:r>
            <a:r>
              <a:rPr kumimoji="1" lang="ja-JP" altLang="en-US" dirty="0">
                <a:latin typeface="メイリオ" panose="020B0604030504040204" pitchFamily="50" charset="-128"/>
                <a:ea typeface="メイリオ" panose="020B0604030504040204" pitchFamily="50" charset="-128"/>
              </a:rPr>
              <a:t>つの箱をセルと呼ぶ</a:t>
            </a:r>
            <a:endParaRPr kumimoji="1" lang="en-US" altLang="ja-JP" dirty="0">
              <a:latin typeface="メイリオ" panose="020B0604030504040204" pitchFamily="50" charset="-128"/>
              <a:ea typeface="メイリオ" panose="020B0604030504040204" pitchFamily="50" charset="-128"/>
            </a:endParaRPr>
          </a:p>
          <a:p>
            <a:pPr marL="342900" indent="-342900" algn="l">
              <a:buFont typeface="+mj-lt"/>
              <a:buAutoNum type="arabicPeriod"/>
            </a:pPr>
            <a:r>
              <a:rPr lang="ja-JP" altLang="en-US" dirty="0">
                <a:latin typeface="メイリオ" panose="020B0604030504040204" pitchFamily="50" charset="-128"/>
                <a:ea typeface="メイリオ" panose="020B0604030504040204" pitchFamily="50" charset="-128"/>
              </a:rPr>
              <a:t>セルにカーソルをあてて、</a:t>
            </a:r>
            <a:r>
              <a:rPr lang="en-US" altLang="ja-JP" dirty="0">
                <a:latin typeface="メイリオ" panose="020B0604030504040204" pitchFamily="50" charset="-128"/>
                <a:ea typeface="メイリオ" panose="020B0604030504040204" pitchFamily="50" charset="-128"/>
              </a:rPr>
              <a:t>Shift + enter </a:t>
            </a:r>
            <a:r>
              <a:rPr lang="ja-JP" altLang="en-US" dirty="0">
                <a:latin typeface="メイリオ" panose="020B0604030504040204" pitchFamily="50" charset="-128"/>
                <a:ea typeface="メイリオ" panose="020B0604030504040204" pitchFamily="50" charset="-128"/>
              </a:rPr>
              <a:t>キーを押すと実行できる</a:t>
            </a:r>
            <a:endParaRPr kumimoji="1" lang="ja-JP" altLang="en-US" dirty="0">
              <a:latin typeface="メイリオ" panose="020B0604030504040204" pitchFamily="50" charset="-128"/>
              <a:ea typeface="メイリオ" panose="020B0604030504040204" pitchFamily="50" charset="-128"/>
            </a:endParaRPr>
          </a:p>
        </p:txBody>
      </p:sp>
      <p:sp>
        <p:nvSpPr>
          <p:cNvPr id="7" name="吹き出し: 角を丸めた四角形 6">
            <a:extLst>
              <a:ext uri="{FF2B5EF4-FFF2-40B4-BE49-F238E27FC236}">
                <a16:creationId xmlns:a16="http://schemas.microsoft.com/office/drawing/2014/main" id="{943EE31F-C3D0-D204-56A4-009B7FAA622E}"/>
              </a:ext>
            </a:extLst>
          </p:cNvPr>
          <p:cNvSpPr/>
          <p:nvPr/>
        </p:nvSpPr>
        <p:spPr>
          <a:xfrm>
            <a:off x="5905502" y="5455013"/>
            <a:ext cx="2552700" cy="1019175"/>
          </a:xfrm>
          <a:prstGeom prst="wedgeRoundRectCallout">
            <a:avLst>
              <a:gd name="adj1" fmla="val -254415"/>
              <a:gd name="adj2" fmla="val -206659"/>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DF0CE6A-09C4-AC39-899B-7AC9D5013DE8}"/>
              </a:ext>
            </a:extLst>
          </p:cNvPr>
          <p:cNvSpPr txBox="1"/>
          <p:nvPr/>
        </p:nvSpPr>
        <p:spPr>
          <a:xfrm>
            <a:off x="5905502" y="5575828"/>
            <a:ext cx="2666998" cy="923330"/>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プログラムからデータファイルを読み込む場合はここをクリック</a:t>
            </a:r>
          </a:p>
        </p:txBody>
      </p:sp>
      <p:sp>
        <p:nvSpPr>
          <p:cNvPr id="2" name="テキスト ボックス 1">
            <a:extLst>
              <a:ext uri="{FF2B5EF4-FFF2-40B4-BE49-F238E27FC236}">
                <a16:creationId xmlns:a16="http://schemas.microsoft.com/office/drawing/2014/main" id="{5AE1227E-32DB-1954-0D9E-1E855B02F860}"/>
              </a:ext>
            </a:extLst>
          </p:cNvPr>
          <p:cNvSpPr txBox="1"/>
          <p:nvPr/>
        </p:nvSpPr>
        <p:spPr>
          <a:xfrm>
            <a:off x="400369" y="265439"/>
            <a:ext cx="11391260"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3. </a:t>
            </a:r>
            <a:r>
              <a:rPr kumimoji="1" lang="ja-JP" altLang="en-US" sz="3200" dirty="0">
                <a:latin typeface="メイリオ" panose="020B0604030504040204" pitchFamily="50" charset="-128"/>
                <a:ea typeface="メイリオ" panose="020B0604030504040204" pitchFamily="50" charset="-128"/>
              </a:rPr>
              <a:t>ダウンロードした教材からデータファイル</a:t>
            </a:r>
            <a:r>
              <a:rPr lang="ja-JP" altLang="en-US" sz="3200" dirty="0">
                <a:latin typeface="メイリオ" panose="020B0604030504040204" pitchFamily="50" charset="-128"/>
                <a:ea typeface="メイリオ" panose="020B0604030504040204" pitchFamily="50" charset="-128"/>
              </a:rPr>
              <a:t>を</a:t>
            </a:r>
            <a:r>
              <a:rPr kumimoji="1" lang="ja-JP" altLang="en-US" sz="3200" dirty="0">
                <a:latin typeface="メイリオ" panose="020B0604030504040204" pitchFamily="50" charset="-128"/>
                <a:ea typeface="メイリオ" panose="020B0604030504040204" pitchFamily="50" charset="-128"/>
              </a:rPr>
              <a:t>アップロード</a:t>
            </a:r>
          </a:p>
        </p:txBody>
      </p:sp>
    </p:spTree>
    <p:extLst>
      <p:ext uri="{BB962C8B-B14F-4D97-AF65-F5344CB8AC3E}">
        <p14:creationId xmlns:p14="http://schemas.microsoft.com/office/powerpoint/2010/main" val="4240214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EC67909-5BEF-7507-FBE5-35193F5F63C9}"/>
              </a:ext>
            </a:extLst>
          </p:cNvPr>
          <p:cNvPicPr>
            <a:picLocks noChangeAspect="1"/>
          </p:cNvPicPr>
          <p:nvPr/>
        </p:nvPicPr>
        <p:blipFill>
          <a:blip r:embed="rId2"/>
          <a:stretch>
            <a:fillRect/>
          </a:stretch>
        </p:blipFill>
        <p:spPr>
          <a:xfrm>
            <a:off x="0" y="904720"/>
            <a:ext cx="12192000" cy="5048560"/>
          </a:xfrm>
          <a:prstGeom prst="rect">
            <a:avLst/>
          </a:prstGeom>
        </p:spPr>
      </p:pic>
      <p:cxnSp>
        <p:nvCxnSpPr>
          <p:cNvPr id="9" name="直線矢印コネクタ 8">
            <a:extLst>
              <a:ext uri="{FF2B5EF4-FFF2-40B4-BE49-F238E27FC236}">
                <a16:creationId xmlns:a16="http://schemas.microsoft.com/office/drawing/2014/main" id="{698A3F85-E18B-3214-CB35-F2778D3F288B}"/>
              </a:ext>
            </a:extLst>
          </p:cNvPr>
          <p:cNvCxnSpPr/>
          <p:nvPr/>
        </p:nvCxnSpPr>
        <p:spPr>
          <a:xfrm flipH="1" flipV="1">
            <a:off x="1266825" y="2905125"/>
            <a:ext cx="8296275" cy="2705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3E29F801-4C40-2C70-420A-CD0223234714}"/>
              </a:ext>
            </a:extLst>
          </p:cNvPr>
          <p:cNvSpPr txBox="1"/>
          <p:nvPr/>
        </p:nvSpPr>
        <p:spPr>
          <a:xfrm rot="1094314">
            <a:off x="1495425" y="4026842"/>
            <a:ext cx="6340197"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読み込みたいデータファイルをドラッグする</a:t>
            </a:r>
          </a:p>
        </p:txBody>
      </p:sp>
      <p:sp>
        <p:nvSpPr>
          <p:cNvPr id="2" name="テキスト ボックス 1">
            <a:extLst>
              <a:ext uri="{FF2B5EF4-FFF2-40B4-BE49-F238E27FC236}">
                <a16:creationId xmlns:a16="http://schemas.microsoft.com/office/drawing/2014/main" id="{A0851430-FB47-5902-4EB2-CE9C2DEDB087}"/>
              </a:ext>
            </a:extLst>
          </p:cNvPr>
          <p:cNvSpPr txBox="1"/>
          <p:nvPr/>
        </p:nvSpPr>
        <p:spPr>
          <a:xfrm>
            <a:off x="457200" y="404446"/>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Tree>
    <p:extLst>
      <p:ext uri="{BB962C8B-B14F-4D97-AF65-F5344CB8AC3E}">
        <p14:creationId xmlns:p14="http://schemas.microsoft.com/office/powerpoint/2010/main" val="2788378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90A821E-33AA-4F16-FAD1-28255762B512}"/>
              </a:ext>
            </a:extLst>
          </p:cNvPr>
          <p:cNvSpPr txBox="1"/>
          <p:nvPr/>
        </p:nvSpPr>
        <p:spPr>
          <a:xfrm>
            <a:off x="1217165" y="778205"/>
            <a:ext cx="387798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セルの作成・削除・コピー</a:t>
            </a:r>
          </a:p>
        </p:txBody>
      </p:sp>
      <p:pic>
        <p:nvPicPr>
          <p:cNvPr id="4" name="図 3">
            <a:extLst>
              <a:ext uri="{FF2B5EF4-FFF2-40B4-BE49-F238E27FC236}">
                <a16:creationId xmlns:a16="http://schemas.microsoft.com/office/drawing/2014/main" id="{9F863F07-D899-5F43-78C2-C0428D5376DB}"/>
              </a:ext>
            </a:extLst>
          </p:cNvPr>
          <p:cNvPicPr>
            <a:picLocks noChangeAspect="1"/>
          </p:cNvPicPr>
          <p:nvPr/>
        </p:nvPicPr>
        <p:blipFill>
          <a:blip r:embed="rId2"/>
          <a:stretch>
            <a:fillRect/>
          </a:stretch>
        </p:blipFill>
        <p:spPr>
          <a:xfrm>
            <a:off x="3762226" y="1594390"/>
            <a:ext cx="6812870" cy="5585944"/>
          </a:xfrm>
          <a:prstGeom prst="rect">
            <a:avLst/>
          </a:prstGeom>
        </p:spPr>
      </p:pic>
      <p:sp>
        <p:nvSpPr>
          <p:cNvPr id="6" name="吹き出し: 角を丸めた四角形 5">
            <a:extLst>
              <a:ext uri="{FF2B5EF4-FFF2-40B4-BE49-F238E27FC236}">
                <a16:creationId xmlns:a16="http://schemas.microsoft.com/office/drawing/2014/main" id="{09E27BA2-3DDD-8975-93C2-C739ADB9718D}"/>
              </a:ext>
            </a:extLst>
          </p:cNvPr>
          <p:cNvSpPr/>
          <p:nvPr/>
        </p:nvSpPr>
        <p:spPr>
          <a:xfrm>
            <a:off x="1217165" y="1302002"/>
            <a:ext cx="1723549" cy="584775"/>
          </a:xfrm>
          <a:prstGeom prst="wedgeRoundRectCallout">
            <a:avLst>
              <a:gd name="adj1" fmla="val 126521"/>
              <a:gd name="adj2" fmla="val 11211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455E52D-FEBF-A7BE-1B0F-27E65CDF61A6}"/>
              </a:ext>
            </a:extLst>
          </p:cNvPr>
          <p:cNvSpPr txBox="1"/>
          <p:nvPr/>
        </p:nvSpPr>
        <p:spPr>
          <a:xfrm>
            <a:off x="1217165" y="1425112"/>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セルの作成</a:t>
            </a:r>
          </a:p>
        </p:txBody>
      </p:sp>
      <p:sp>
        <p:nvSpPr>
          <p:cNvPr id="8" name="吹き出し: 角を丸めた四角形 7">
            <a:extLst>
              <a:ext uri="{FF2B5EF4-FFF2-40B4-BE49-F238E27FC236}">
                <a16:creationId xmlns:a16="http://schemas.microsoft.com/office/drawing/2014/main" id="{13616DF6-ECE2-0153-B675-DDC9878AC052}"/>
              </a:ext>
            </a:extLst>
          </p:cNvPr>
          <p:cNvSpPr/>
          <p:nvPr/>
        </p:nvSpPr>
        <p:spPr>
          <a:xfrm>
            <a:off x="8507506" y="3661997"/>
            <a:ext cx="2665275" cy="1450730"/>
          </a:xfrm>
          <a:prstGeom prst="wedgeRoundRectCallout">
            <a:avLst>
              <a:gd name="adj1" fmla="val -63881"/>
              <a:gd name="adj2" fmla="val 21240"/>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6154F8A-7AE2-91BA-1243-A0020D722BB0}"/>
              </a:ext>
            </a:extLst>
          </p:cNvPr>
          <p:cNvSpPr txBox="1"/>
          <p:nvPr/>
        </p:nvSpPr>
        <p:spPr>
          <a:xfrm>
            <a:off x="8748172" y="3948561"/>
            <a:ext cx="2345305" cy="1015663"/>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削除・コピー</a:t>
            </a:r>
            <a:endParaRPr kumimoji="1" lang="en-US" altLang="ja-JP"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該当セルにカーソルをあてて右クリック</a:t>
            </a:r>
          </a:p>
        </p:txBody>
      </p:sp>
      <p:sp>
        <p:nvSpPr>
          <p:cNvPr id="3" name="テキスト ボックス 2">
            <a:extLst>
              <a:ext uri="{FF2B5EF4-FFF2-40B4-BE49-F238E27FC236}">
                <a16:creationId xmlns:a16="http://schemas.microsoft.com/office/drawing/2014/main" id="{43E90AE8-DA07-750B-1579-83E0D77CC6F5}"/>
              </a:ext>
            </a:extLst>
          </p:cNvPr>
          <p:cNvSpPr txBox="1"/>
          <p:nvPr/>
        </p:nvSpPr>
        <p:spPr>
          <a:xfrm>
            <a:off x="606669" y="193430"/>
            <a:ext cx="5339923"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5. </a:t>
            </a:r>
            <a:r>
              <a:rPr kumimoji="1" lang="en-US" altLang="ja-JP" sz="3200" dirty="0" err="1">
                <a:latin typeface="メイリオ" panose="020B0604030504040204" pitchFamily="50" charset="-128"/>
                <a:ea typeface="メイリオ" panose="020B0604030504040204" pitchFamily="50" charset="-128"/>
              </a:rPr>
              <a:t>Colaboratory</a:t>
            </a:r>
            <a:r>
              <a:rPr kumimoji="1" lang="ja-JP" altLang="en-US" sz="3200" dirty="0">
                <a:latin typeface="メイリオ" panose="020B0604030504040204" pitchFamily="50" charset="-128"/>
                <a:ea typeface="メイリオ" panose="020B0604030504040204" pitchFamily="50" charset="-128"/>
              </a:rPr>
              <a:t>の基本操作</a:t>
            </a:r>
          </a:p>
        </p:txBody>
      </p:sp>
    </p:spTree>
    <p:extLst>
      <p:ext uri="{BB962C8B-B14F-4D97-AF65-F5344CB8AC3E}">
        <p14:creationId xmlns:p14="http://schemas.microsoft.com/office/powerpoint/2010/main" val="664134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EE59F1-F52D-8C89-8AB3-CCCA14BC42B1}"/>
              </a:ext>
            </a:extLst>
          </p:cNvPr>
          <p:cNvSpPr txBox="1"/>
          <p:nvPr/>
        </p:nvSpPr>
        <p:spPr>
          <a:xfrm>
            <a:off x="975946" y="731312"/>
            <a:ext cx="264687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ファイル名を変更</a:t>
            </a:r>
          </a:p>
        </p:txBody>
      </p:sp>
      <p:pic>
        <p:nvPicPr>
          <p:cNvPr id="4" name="図 3">
            <a:extLst>
              <a:ext uri="{FF2B5EF4-FFF2-40B4-BE49-F238E27FC236}">
                <a16:creationId xmlns:a16="http://schemas.microsoft.com/office/drawing/2014/main" id="{1C63A313-FEE0-4B88-C1E7-E5CC4A1C3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749" y="1192977"/>
            <a:ext cx="9631298" cy="4834633"/>
          </a:xfrm>
          <a:prstGeom prst="rect">
            <a:avLst/>
          </a:prstGeom>
        </p:spPr>
      </p:pic>
      <p:sp>
        <p:nvSpPr>
          <p:cNvPr id="3" name="テキスト ボックス 2">
            <a:extLst>
              <a:ext uri="{FF2B5EF4-FFF2-40B4-BE49-F238E27FC236}">
                <a16:creationId xmlns:a16="http://schemas.microsoft.com/office/drawing/2014/main" id="{84576F75-79EE-A186-DB73-993B3EE98875}"/>
              </a:ext>
            </a:extLst>
          </p:cNvPr>
          <p:cNvSpPr txBox="1"/>
          <p:nvPr/>
        </p:nvSpPr>
        <p:spPr>
          <a:xfrm>
            <a:off x="975946" y="272562"/>
            <a:ext cx="800219" cy="461665"/>
          </a:xfrm>
          <a:prstGeom prst="rect">
            <a:avLst/>
          </a:prstGeom>
          <a:noFill/>
        </p:spPr>
        <p:txBody>
          <a:bodyPr wrap="none" rtlCol="0">
            <a:spAutoFit/>
          </a:bodyPr>
          <a:lstStyle/>
          <a:p>
            <a:pPr algn="l"/>
            <a:r>
              <a:rPr lang="ja-JP" altLang="en-US" sz="2400" dirty="0">
                <a:latin typeface="メイリオ" panose="020B0604030504040204" pitchFamily="50" charset="-128"/>
                <a:ea typeface="メイリオ" panose="020B0604030504040204" pitchFamily="50" charset="-128"/>
              </a:rPr>
              <a:t>続き</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6094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382D387-1C06-ECB5-E94A-4FAD4EAA1A86}"/>
              </a:ext>
            </a:extLst>
          </p:cNvPr>
          <p:cNvSpPr txBox="1"/>
          <p:nvPr/>
        </p:nvSpPr>
        <p:spPr>
          <a:xfrm>
            <a:off x="1072661" y="391363"/>
            <a:ext cx="2339102" cy="461665"/>
          </a:xfrm>
          <a:prstGeom prst="rect">
            <a:avLst/>
          </a:prstGeom>
          <a:noFill/>
        </p:spPr>
        <p:txBody>
          <a:bodyPr wrap="none" rtlCol="0">
            <a:spAutoFit/>
          </a:bodyPr>
          <a:lstStyle/>
          <a:p>
            <a:pPr algn="l"/>
            <a:r>
              <a:rPr lang="ja-JP" altLang="en-US" sz="2400" dirty="0">
                <a:latin typeface="メイリオ" panose="020B0604030504040204" pitchFamily="50" charset="-128"/>
                <a:ea typeface="メイリオ" panose="020B0604030504040204" pitchFamily="50" charset="-128"/>
              </a:rPr>
              <a:t>ファイルの保存</a:t>
            </a:r>
            <a:endParaRPr kumimoji="1" lang="ja-JP" altLang="en-US" sz="24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0F524C0A-E32A-5E2E-E51D-6CF2C5381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007" y="822168"/>
            <a:ext cx="8023860" cy="6271260"/>
          </a:xfrm>
          <a:prstGeom prst="rect">
            <a:avLst/>
          </a:prstGeom>
        </p:spPr>
      </p:pic>
      <p:sp>
        <p:nvSpPr>
          <p:cNvPr id="3" name="テキスト ボックス 2">
            <a:extLst>
              <a:ext uri="{FF2B5EF4-FFF2-40B4-BE49-F238E27FC236}">
                <a16:creationId xmlns:a16="http://schemas.microsoft.com/office/drawing/2014/main" id="{EBA14138-614E-8EC9-03C8-6F288E08B458}"/>
              </a:ext>
            </a:extLst>
          </p:cNvPr>
          <p:cNvSpPr txBox="1"/>
          <p:nvPr/>
        </p:nvSpPr>
        <p:spPr>
          <a:xfrm>
            <a:off x="272442" y="160530"/>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Tree>
    <p:extLst>
      <p:ext uri="{BB962C8B-B14F-4D97-AF65-F5344CB8AC3E}">
        <p14:creationId xmlns:p14="http://schemas.microsoft.com/office/powerpoint/2010/main" val="1983500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86C55BE-B64B-6DD5-A85E-26BB6327CA06}"/>
              </a:ext>
            </a:extLst>
          </p:cNvPr>
          <p:cNvSpPr txBox="1"/>
          <p:nvPr/>
        </p:nvSpPr>
        <p:spPr>
          <a:xfrm>
            <a:off x="5486400" y="2743201"/>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メモ</a:t>
            </a:r>
          </a:p>
        </p:txBody>
      </p:sp>
    </p:spTree>
    <p:extLst>
      <p:ext uri="{BB962C8B-B14F-4D97-AF65-F5344CB8AC3E}">
        <p14:creationId xmlns:p14="http://schemas.microsoft.com/office/powerpoint/2010/main" val="3862502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71800DA-0824-4528-D951-080F503E3C58}"/>
              </a:ext>
            </a:extLst>
          </p:cNvPr>
          <p:cNvSpPr txBox="1"/>
          <p:nvPr/>
        </p:nvSpPr>
        <p:spPr>
          <a:xfrm>
            <a:off x="861646" y="650631"/>
            <a:ext cx="233910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演習の受講方法</a:t>
            </a:r>
          </a:p>
        </p:txBody>
      </p:sp>
      <p:sp>
        <p:nvSpPr>
          <p:cNvPr id="4" name="テキスト ボックス 3">
            <a:extLst>
              <a:ext uri="{FF2B5EF4-FFF2-40B4-BE49-F238E27FC236}">
                <a16:creationId xmlns:a16="http://schemas.microsoft.com/office/drawing/2014/main" id="{985C5FAF-2A40-CBBF-9E29-91405B9B58EF}"/>
              </a:ext>
            </a:extLst>
          </p:cNvPr>
          <p:cNvSpPr txBox="1"/>
          <p:nvPr/>
        </p:nvSpPr>
        <p:spPr>
          <a:xfrm>
            <a:off x="609600" y="3529713"/>
            <a:ext cx="15331441" cy="2677656"/>
          </a:xfrm>
          <a:prstGeom prst="rect">
            <a:avLst/>
          </a:prstGeom>
          <a:noFill/>
        </p:spPr>
        <p:txBody>
          <a:bodyPr wrap="none" rtlCol="0">
            <a:spAutoFit/>
          </a:bodyPr>
          <a:lstStyle/>
          <a:p>
            <a:pPr algn="l"/>
            <a:r>
              <a:rPr lang="en-US" altLang="ja-JP" sz="2400" dirty="0"/>
              <a:t>https://qiita.com/hokusei/items/7c6b1af048acc7f0d462</a:t>
            </a:r>
            <a:br>
              <a:rPr lang="en-US" altLang="ja-JP" sz="2400" dirty="0"/>
            </a:br>
            <a:br>
              <a:rPr lang="en-US" altLang="ja-JP" sz="2400" dirty="0"/>
            </a:br>
            <a:r>
              <a:rPr lang="en-US" altLang="ja-JP" sz="2400" dirty="0"/>
              <a:t>https://github.com/ueharaLab/python2_basics/blob/main/programming_basic.ipynb</a:t>
            </a:r>
            <a:br>
              <a:rPr lang="en-US" altLang="ja-JP" sz="2400" dirty="0"/>
            </a:br>
            <a:br>
              <a:rPr lang="en-US" altLang="ja-JP" sz="2400" dirty="0"/>
            </a:br>
            <a:r>
              <a:rPr lang="en-US" altLang="ja-JP" sz="2400" dirty="0"/>
              <a:t>http://colab.research.google.com/github/ueharaLab/python2_basics/blob/main/programming_basic.ipynb</a:t>
            </a:r>
            <a:br>
              <a:rPr lang="en-US" altLang="ja-JP" sz="2400" dirty="0"/>
            </a:br>
            <a:br>
              <a:rPr lang="en-US" altLang="ja-JP" sz="2400" dirty="0"/>
            </a:br>
            <a:r>
              <a:rPr lang="en-US" altLang="ja-JP" sz="2400" dirty="0"/>
              <a:t>https://colab.research.google.com/github/ueharaLab/python2_basics/</a:t>
            </a:r>
            <a:endParaRPr kumimoji="1" lang="ja-JP" altLang="en-US" sz="24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0E8BB14-8886-9F62-2D3E-0DAF407557F8}"/>
              </a:ext>
            </a:extLst>
          </p:cNvPr>
          <p:cNvSpPr txBox="1"/>
          <p:nvPr/>
        </p:nvSpPr>
        <p:spPr>
          <a:xfrm>
            <a:off x="609600" y="1757082"/>
            <a:ext cx="5544531" cy="461665"/>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Github</a:t>
            </a:r>
            <a:r>
              <a:rPr kumimoji="1" lang="ja-JP" altLang="en-US" sz="2400" dirty="0">
                <a:latin typeface="メイリオ" panose="020B0604030504040204" pitchFamily="50" charset="-128"/>
                <a:ea typeface="メイリオ" panose="020B0604030504040204" pitchFamily="50" charset="-128"/>
              </a:rPr>
              <a:t>上の</a:t>
            </a:r>
            <a:r>
              <a:rPr kumimoji="1" lang="en-US" altLang="ja-JP" sz="2400" dirty="0" err="1">
                <a:latin typeface="メイリオ" panose="020B0604030504040204" pitchFamily="50" charset="-128"/>
                <a:ea typeface="メイリオ" panose="020B0604030504040204" pitchFamily="50" charset="-128"/>
              </a:rPr>
              <a:t>ipynb</a:t>
            </a:r>
            <a:r>
              <a:rPr kumimoji="1" lang="ja-JP" altLang="en-US" sz="2400" dirty="0">
                <a:latin typeface="メイリオ" panose="020B0604030504040204" pitchFamily="50" charset="-128"/>
                <a:ea typeface="メイリオ" panose="020B0604030504040204" pitchFamily="50" charset="-128"/>
              </a:rPr>
              <a:t>を直接</a:t>
            </a:r>
            <a:r>
              <a:rPr kumimoji="1" lang="en-US" altLang="ja-JP" sz="2400" dirty="0" err="1">
                <a:latin typeface="メイリオ" panose="020B0604030504040204" pitchFamily="50" charset="-128"/>
                <a:ea typeface="メイリオ" panose="020B0604030504040204" pitchFamily="50" charset="-128"/>
              </a:rPr>
              <a:t>colab</a:t>
            </a:r>
            <a:r>
              <a:rPr kumimoji="1" lang="ja-JP" altLang="en-US" sz="2400" dirty="0">
                <a:latin typeface="メイリオ" panose="020B0604030504040204" pitchFamily="50" charset="-128"/>
                <a:ea typeface="メイリオ" panose="020B0604030504040204" pitchFamily="50" charset="-128"/>
              </a:rPr>
              <a:t>から開く</a:t>
            </a:r>
          </a:p>
        </p:txBody>
      </p:sp>
      <p:sp>
        <p:nvSpPr>
          <p:cNvPr id="6" name="テキスト ボックス 5">
            <a:extLst>
              <a:ext uri="{FF2B5EF4-FFF2-40B4-BE49-F238E27FC236}">
                <a16:creationId xmlns:a16="http://schemas.microsoft.com/office/drawing/2014/main" id="{93C4DAAF-AC50-8583-4EAA-5A066D20B5F0}"/>
              </a:ext>
            </a:extLst>
          </p:cNvPr>
          <p:cNvSpPr txBox="1"/>
          <p:nvPr/>
        </p:nvSpPr>
        <p:spPr>
          <a:xfrm>
            <a:off x="609600" y="2312894"/>
            <a:ext cx="4713150"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.md</a:t>
            </a:r>
            <a:r>
              <a:rPr kumimoji="1" lang="ja-JP" altLang="en-US" sz="2400" dirty="0">
                <a:latin typeface="メイリオ" panose="020B0604030504040204" pitchFamily="50" charset="-128"/>
                <a:ea typeface="メイリオ" panose="020B0604030504040204" pitchFamily="50" charset="-128"/>
              </a:rPr>
              <a:t>は</a:t>
            </a:r>
            <a:r>
              <a:rPr kumimoji="1" lang="en-US" altLang="ja-JP" sz="2400" dirty="0">
                <a:latin typeface="メイリオ" panose="020B0604030504040204" pitchFamily="50" charset="-128"/>
                <a:ea typeface="メイリオ" panose="020B0604030504040204" pitchFamily="50" charset="-128"/>
              </a:rPr>
              <a:t>collab</a:t>
            </a:r>
            <a:r>
              <a:rPr kumimoji="1" lang="ja-JP" altLang="en-US" sz="2400" dirty="0">
                <a:latin typeface="メイリオ" panose="020B0604030504040204" pitchFamily="50" charset="-128"/>
                <a:ea typeface="メイリオ" panose="020B0604030504040204" pitchFamily="50" charset="-128"/>
              </a:rPr>
              <a:t>上では展開できない</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D8D0F5B8-FE4C-7B1D-3248-53D6363B873E}"/>
              </a:ext>
            </a:extLst>
          </p:cNvPr>
          <p:cNvSpPr txBox="1"/>
          <p:nvPr/>
        </p:nvSpPr>
        <p:spPr>
          <a:xfrm>
            <a:off x="667469" y="2875137"/>
            <a:ext cx="9310562" cy="1200329"/>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.csv .</a:t>
            </a:r>
            <a:r>
              <a:rPr kumimoji="1" lang="en-US" altLang="ja-JP" sz="2400" dirty="0" err="1">
                <a:latin typeface="メイリオ" panose="020B0604030504040204" pitchFamily="50" charset="-128"/>
                <a:ea typeface="メイリオ" panose="020B0604030504040204" pitchFamily="50" charset="-128"/>
              </a:rPr>
              <a:t>json</a:t>
            </a:r>
            <a:r>
              <a:rPr lang="ja-JP" altLang="en-US" sz="2400" dirty="0">
                <a:latin typeface="メイリオ" panose="020B0604030504040204" pitchFamily="50" charset="-128"/>
                <a:ea typeface="メイリオ" panose="020B0604030504040204" pitchFamily="50" charset="-128"/>
              </a:rPr>
              <a:t>を使うコードはいったんダウンロードしてアップロード</a:t>
            </a:r>
            <a:endParaRPr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.csv</a:t>
            </a:r>
            <a:r>
              <a:rPr kumimoji="1" lang="ja-JP" altLang="en-US" sz="2400" dirty="0">
                <a:latin typeface="メイリオ" panose="020B0604030504040204" pitchFamily="50" charset="-128"/>
                <a:ea typeface="メイリオ" panose="020B0604030504040204" pitchFamily="50" charset="-128"/>
              </a:rPr>
              <a:t>は</a:t>
            </a:r>
            <a:r>
              <a:rPr kumimoji="1" lang="en-US" altLang="ja-JP" sz="2400" dirty="0" err="1">
                <a:latin typeface="メイリオ" panose="020B0604030504040204" pitchFamily="50" charset="-128"/>
                <a:ea typeface="メイリオ" panose="020B0604030504040204" pitchFamily="50" charset="-128"/>
              </a:rPr>
              <a:t>github</a:t>
            </a:r>
            <a:r>
              <a:rPr kumimoji="1" lang="ja-JP" altLang="en-US" sz="2400" dirty="0">
                <a:latin typeface="メイリオ" panose="020B0604030504040204" pitchFamily="50" charset="-128"/>
                <a:ea typeface="メイリオ" panose="020B0604030504040204" pitchFamily="50" charset="-128"/>
              </a:rPr>
              <a:t>上で展開できる</a:t>
            </a:r>
            <a:endParaRPr kumimoji="1" lang="en-US" altLang="ja-JP" sz="2400" dirty="0">
              <a:latin typeface="メイリオ" panose="020B0604030504040204" pitchFamily="50" charset="-128"/>
              <a:ea typeface="メイリオ" panose="020B0604030504040204" pitchFamily="50" charset="-128"/>
            </a:endParaRPr>
          </a:p>
          <a:p>
            <a:pPr algn="l"/>
            <a:r>
              <a:rPr lang="en-US" altLang="ja-JP" sz="2400" dirty="0">
                <a:latin typeface="メイリオ" panose="020B0604030504040204" pitchFamily="50" charset="-128"/>
                <a:ea typeface="メイリオ" panose="020B0604030504040204" pitchFamily="50" charset="-128"/>
              </a:rPr>
              <a:t>.PDF</a:t>
            </a:r>
            <a:r>
              <a:rPr lang="ja-JP" altLang="en-US" sz="2400" dirty="0">
                <a:latin typeface="メイリオ" panose="020B0604030504040204" pitchFamily="50" charset="-128"/>
                <a:ea typeface="メイリオ" panose="020B0604030504040204" pitchFamily="50" charset="-128"/>
              </a:rPr>
              <a:t>は</a:t>
            </a:r>
            <a:r>
              <a:rPr lang="en-US" altLang="ja-JP" sz="2400" dirty="0" err="1">
                <a:latin typeface="メイリオ" panose="020B0604030504040204" pitchFamily="50" charset="-128"/>
                <a:ea typeface="メイリオ" panose="020B0604030504040204" pitchFamily="50" charset="-128"/>
              </a:rPr>
              <a:t>github</a:t>
            </a:r>
            <a:r>
              <a:rPr lang="ja-JP" altLang="en-US" sz="2400" dirty="0">
                <a:latin typeface="メイリオ" panose="020B0604030504040204" pitchFamily="50" charset="-128"/>
                <a:ea typeface="メイリオ" panose="020B0604030504040204" pitchFamily="50" charset="-128"/>
              </a:rPr>
              <a:t>上で展開できる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26210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8FE3941C-5D55-2E71-66FE-241C774B71C3}"/>
              </a:ext>
            </a:extLst>
          </p:cNvPr>
          <p:cNvPicPr>
            <a:picLocks noChangeAspect="1"/>
          </p:cNvPicPr>
          <p:nvPr/>
        </p:nvPicPr>
        <p:blipFill>
          <a:blip r:embed="rId2"/>
          <a:stretch>
            <a:fillRect/>
          </a:stretch>
        </p:blipFill>
        <p:spPr>
          <a:xfrm>
            <a:off x="653668" y="1726055"/>
            <a:ext cx="4305705" cy="3786993"/>
          </a:xfrm>
          <a:prstGeom prst="rect">
            <a:avLst/>
          </a:prstGeom>
        </p:spPr>
      </p:pic>
      <p:pic>
        <p:nvPicPr>
          <p:cNvPr id="16" name="図 15">
            <a:extLst>
              <a:ext uri="{FF2B5EF4-FFF2-40B4-BE49-F238E27FC236}">
                <a16:creationId xmlns:a16="http://schemas.microsoft.com/office/drawing/2014/main" id="{44ABCB7B-8700-4EF9-4679-2BBE6CC9D2B1}"/>
              </a:ext>
            </a:extLst>
          </p:cNvPr>
          <p:cNvPicPr>
            <a:picLocks noChangeAspect="1"/>
          </p:cNvPicPr>
          <p:nvPr/>
        </p:nvPicPr>
        <p:blipFill>
          <a:blip r:embed="rId3"/>
          <a:stretch>
            <a:fillRect/>
          </a:stretch>
        </p:blipFill>
        <p:spPr>
          <a:xfrm>
            <a:off x="6039349" y="1374292"/>
            <a:ext cx="5616733" cy="4313293"/>
          </a:xfrm>
          <a:prstGeom prst="rect">
            <a:avLst/>
          </a:prstGeom>
        </p:spPr>
      </p:pic>
      <p:sp>
        <p:nvSpPr>
          <p:cNvPr id="3" name="テキスト ボックス 2">
            <a:extLst>
              <a:ext uri="{FF2B5EF4-FFF2-40B4-BE49-F238E27FC236}">
                <a16:creationId xmlns:a16="http://schemas.microsoft.com/office/drawing/2014/main" id="{663D1F5A-7A2B-0B04-9445-125CA27AE7AA}"/>
              </a:ext>
            </a:extLst>
          </p:cNvPr>
          <p:cNvSpPr txBox="1"/>
          <p:nvPr/>
        </p:nvSpPr>
        <p:spPr>
          <a:xfrm>
            <a:off x="587619" y="192842"/>
            <a:ext cx="6466835"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1. </a:t>
            </a:r>
            <a:r>
              <a:rPr kumimoji="1" lang="ja-JP" altLang="en-US" sz="3200" dirty="0">
                <a:latin typeface="メイリオ" panose="020B0604030504040204" pitchFamily="50" charset="-128"/>
                <a:ea typeface="メイリオ" panose="020B0604030504040204" pitchFamily="50" charset="-128"/>
              </a:rPr>
              <a:t>受講方法</a:t>
            </a:r>
            <a:r>
              <a:rPr lang="ja-JP" altLang="en-US" sz="3200" dirty="0">
                <a:latin typeface="メイリオ" panose="020B0604030504040204" pitchFamily="50" charset="-128"/>
                <a:ea typeface="メイリオ" panose="020B0604030504040204" pitchFamily="50" charset="-128"/>
              </a:rPr>
              <a:t>　～　解説・演習共通</a:t>
            </a:r>
            <a:endParaRPr kumimoji="1" lang="ja-JP" altLang="en-US" sz="32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B0F60A7B-6CF7-B42A-C699-968FF1B93359}"/>
              </a:ext>
            </a:extLst>
          </p:cNvPr>
          <p:cNvSpPr txBox="1"/>
          <p:nvPr/>
        </p:nvSpPr>
        <p:spPr>
          <a:xfrm>
            <a:off x="653668" y="5670008"/>
            <a:ext cx="5300739"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該当回のタイトルをクリックする</a:t>
            </a:r>
          </a:p>
        </p:txBody>
      </p:sp>
      <p:sp>
        <p:nvSpPr>
          <p:cNvPr id="5" name="テキスト ボックス 4">
            <a:extLst>
              <a:ext uri="{FF2B5EF4-FFF2-40B4-BE49-F238E27FC236}">
                <a16:creationId xmlns:a16="http://schemas.microsoft.com/office/drawing/2014/main" id="{07D49009-2E44-8AF0-53AF-03BCC7ABCA40}"/>
              </a:ext>
            </a:extLst>
          </p:cNvPr>
          <p:cNvSpPr txBox="1"/>
          <p:nvPr/>
        </p:nvSpPr>
        <p:spPr>
          <a:xfrm>
            <a:off x="587619" y="1070996"/>
            <a:ext cx="264687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シラバスのページ</a:t>
            </a:r>
          </a:p>
        </p:txBody>
      </p:sp>
      <p:sp>
        <p:nvSpPr>
          <p:cNvPr id="6" name="矢印: 右 5">
            <a:extLst>
              <a:ext uri="{FF2B5EF4-FFF2-40B4-BE49-F238E27FC236}">
                <a16:creationId xmlns:a16="http://schemas.microsoft.com/office/drawing/2014/main" id="{8D7E9D6C-EF68-FDD3-DA86-2561A2B3080C}"/>
              </a:ext>
            </a:extLst>
          </p:cNvPr>
          <p:cNvSpPr/>
          <p:nvPr/>
        </p:nvSpPr>
        <p:spPr>
          <a:xfrm>
            <a:off x="5143686" y="2908378"/>
            <a:ext cx="563178" cy="7826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EE8EED3-68F8-398A-142E-61BCE3151BAD}"/>
              </a:ext>
            </a:extLst>
          </p:cNvPr>
          <p:cNvSpPr txBox="1"/>
          <p:nvPr/>
        </p:nvSpPr>
        <p:spPr>
          <a:xfrm>
            <a:off x="5893254" y="1054230"/>
            <a:ext cx="425148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各授業の教材ページ</a:t>
            </a:r>
            <a:r>
              <a:rPr kumimoji="1" lang="en-US" altLang="ja-JP" sz="2400" dirty="0">
                <a:latin typeface="メイリオ" panose="020B0604030504040204" pitchFamily="50" charset="-128"/>
                <a:ea typeface="メイリオ" panose="020B0604030504040204" pitchFamily="50" charset="-128"/>
              </a:rPr>
              <a:t>(GitHub)</a:t>
            </a:r>
            <a:endParaRPr kumimoji="1" lang="ja-JP" altLang="en-US" sz="24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34CBC582-C725-9C5A-4156-51FB78A8DF3C}"/>
              </a:ext>
            </a:extLst>
          </p:cNvPr>
          <p:cNvSpPr txBox="1"/>
          <p:nvPr/>
        </p:nvSpPr>
        <p:spPr>
          <a:xfrm>
            <a:off x="587619" y="1416294"/>
            <a:ext cx="4134978" cy="307777"/>
          </a:xfrm>
          <a:prstGeom prst="rect">
            <a:avLst/>
          </a:prstGeom>
          <a:noFill/>
        </p:spPr>
        <p:txBody>
          <a:bodyPr wrap="none" rtlCol="0">
            <a:spAutoFit/>
          </a:bodyPr>
          <a:lstStyle/>
          <a:p>
            <a:pPr algn="l"/>
            <a:r>
              <a:rPr kumimoji="1" lang="en-US" altLang="ja-JP" sz="1400" dirty="0">
                <a:latin typeface="メイリオ" panose="020B0604030504040204" pitchFamily="50" charset="-128"/>
                <a:ea typeface="メイリオ" panose="020B0604030504040204" pitchFamily="50" charset="-128"/>
                <a:hlinkClick r:id="rId4"/>
              </a:rPr>
              <a:t>https://github.com/ueharaLab/python_index</a:t>
            </a:r>
            <a:endParaRPr kumimoji="1" lang="ja-JP" altLang="en-US" sz="1400"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61960D8B-9561-0655-9A3F-A35848D7403F}"/>
              </a:ext>
            </a:extLst>
          </p:cNvPr>
          <p:cNvSpPr txBox="1"/>
          <p:nvPr/>
        </p:nvSpPr>
        <p:spPr>
          <a:xfrm>
            <a:off x="7363677" y="4621138"/>
            <a:ext cx="2723823"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ミーティングにログイン</a:t>
            </a:r>
          </a:p>
        </p:txBody>
      </p:sp>
      <p:sp>
        <p:nvSpPr>
          <p:cNvPr id="18" name="テキスト ボックス 17">
            <a:extLst>
              <a:ext uri="{FF2B5EF4-FFF2-40B4-BE49-F238E27FC236}">
                <a16:creationId xmlns:a16="http://schemas.microsoft.com/office/drawing/2014/main" id="{24F92B5A-3225-F52E-08DB-22ECEE74EE63}"/>
              </a:ext>
            </a:extLst>
          </p:cNvPr>
          <p:cNvSpPr txBox="1"/>
          <p:nvPr/>
        </p:nvSpPr>
        <p:spPr>
          <a:xfrm>
            <a:off x="7363677" y="4990470"/>
            <a:ext cx="2492990"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講義ノートへのリンク</a:t>
            </a:r>
          </a:p>
        </p:txBody>
      </p:sp>
      <p:sp>
        <p:nvSpPr>
          <p:cNvPr id="19" name="テキスト ボックス 18">
            <a:extLst>
              <a:ext uri="{FF2B5EF4-FFF2-40B4-BE49-F238E27FC236}">
                <a16:creationId xmlns:a16="http://schemas.microsoft.com/office/drawing/2014/main" id="{B3124065-B7FB-FF90-0219-05812992BCAB}"/>
              </a:ext>
            </a:extLst>
          </p:cNvPr>
          <p:cNvSpPr txBox="1"/>
          <p:nvPr/>
        </p:nvSpPr>
        <p:spPr>
          <a:xfrm>
            <a:off x="7363677" y="5359802"/>
            <a:ext cx="2723823"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演習ワークシートを開く</a:t>
            </a:r>
          </a:p>
        </p:txBody>
      </p:sp>
    </p:spTree>
    <p:extLst>
      <p:ext uri="{BB962C8B-B14F-4D97-AF65-F5344CB8AC3E}">
        <p14:creationId xmlns:p14="http://schemas.microsoft.com/office/powerpoint/2010/main" val="470761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30AC312-3E9B-99C4-C05D-63A299BC9E31}"/>
              </a:ext>
            </a:extLst>
          </p:cNvPr>
          <p:cNvPicPr>
            <a:picLocks noChangeAspect="1"/>
          </p:cNvPicPr>
          <p:nvPr/>
        </p:nvPicPr>
        <p:blipFill>
          <a:blip r:embed="rId2"/>
          <a:stretch>
            <a:fillRect/>
          </a:stretch>
        </p:blipFill>
        <p:spPr>
          <a:xfrm>
            <a:off x="1376972" y="1593656"/>
            <a:ext cx="6346133" cy="5873549"/>
          </a:xfrm>
          <a:prstGeom prst="rect">
            <a:avLst/>
          </a:prstGeom>
        </p:spPr>
      </p:pic>
      <p:sp>
        <p:nvSpPr>
          <p:cNvPr id="6" name="テキスト ボックス 5">
            <a:extLst>
              <a:ext uri="{FF2B5EF4-FFF2-40B4-BE49-F238E27FC236}">
                <a16:creationId xmlns:a16="http://schemas.microsoft.com/office/drawing/2014/main" id="{CFC77B5D-2E3D-8FE1-83B6-B5FF1A96BABE}"/>
              </a:ext>
            </a:extLst>
          </p:cNvPr>
          <p:cNvSpPr txBox="1"/>
          <p:nvPr/>
        </p:nvSpPr>
        <p:spPr>
          <a:xfrm>
            <a:off x="946149" y="751829"/>
            <a:ext cx="8504251" cy="707886"/>
          </a:xfrm>
          <a:prstGeom prst="rect">
            <a:avLst/>
          </a:prstGeom>
          <a:noFill/>
        </p:spPr>
        <p:txBody>
          <a:bodyPr wrap="none" rtlCol="0">
            <a:spAutoFit/>
          </a:bodyPr>
          <a:lstStyle/>
          <a:p>
            <a:pPr marL="342900" indent="-342900" algn="l">
              <a:buFont typeface="Wingdings" panose="05000000000000000000" pitchFamily="2" charset="2"/>
              <a:buChar char="l"/>
            </a:pPr>
            <a:r>
              <a:rPr kumimoji="1" lang="en-US" altLang="ja-JP" sz="2000" dirty="0">
                <a:latin typeface="メイリオ" panose="020B0604030504040204" pitchFamily="50" charset="-128"/>
                <a:ea typeface="メイリオ" panose="020B0604030504040204" pitchFamily="50" charset="-128"/>
              </a:rPr>
              <a:t>Zoom</a:t>
            </a:r>
            <a:r>
              <a:rPr kumimoji="1" lang="ja-JP" altLang="en-US" sz="2000" dirty="0">
                <a:latin typeface="メイリオ" panose="020B0604030504040204" pitchFamily="50" charset="-128"/>
                <a:ea typeface="メイリオ" panose="020B0604030504040204" pitchFamily="50" charset="-128"/>
              </a:rPr>
              <a:t>上で講義ノートを共有しながら解説します</a:t>
            </a:r>
            <a:endParaRPr kumimoji="1"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lang="ja-JP" altLang="en-US" sz="2000" dirty="0">
                <a:latin typeface="メイリオ" panose="020B0604030504040204" pitchFamily="50" charset="-128"/>
                <a:ea typeface="メイリオ" panose="020B0604030504040204" pitchFamily="50" charset="-128"/>
              </a:rPr>
              <a:t>ひとまとまりの解説毎に質問コーナーを設けます（</a:t>
            </a:r>
            <a:r>
              <a:rPr lang="en-US" altLang="ja-JP" sz="2000" dirty="0">
                <a:latin typeface="メイリオ" panose="020B0604030504040204" pitchFamily="50" charset="-128"/>
                <a:ea typeface="メイリオ" panose="020B0604030504040204" pitchFamily="50" charset="-128"/>
              </a:rPr>
              <a:t>chat</a:t>
            </a:r>
            <a:r>
              <a:rPr lang="ja-JP" altLang="en-US" sz="2000" dirty="0">
                <a:latin typeface="メイリオ" panose="020B0604030504040204" pitchFamily="50" charset="-128"/>
                <a:ea typeface="メイリオ" panose="020B0604030504040204" pitchFamily="50" charset="-128"/>
              </a:rPr>
              <a:t>もできます）</a:t>
            </a:r>
            <a:endParaRPr kumimoji="1" lang="ja-JP" altLang="en-US" sz="20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ABC9A637-57F2-7AA6-2DE9-6E9B7CACFCFE}"/>
              </a:ext>
            </a:extLst>
          </p:cNvPr>
          <p:cNvSpPr txBox="1"/>
          <p:nvPr/>
        </p:nvSpPr>
        <p:spPr>
          <a:xfrm>
            <a:off x="497741" y="167054"/>
            <a:ext cx="3736920"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2. </a:t>
            </a:r>
            <a:r>
              <a:rPr kumimoji="1" lang="ja-JP" altLang="en-US" sz="3200" dirty="0">
                <a:latin typeface="メイリオ" panose="020B0604030504040204" pitchFamily="50" charset="-128"/>
                <a:ea typeface="メイリオ" panose="020B0604030504040204" pitchFamily="50" charset="-128"/>
              </a:rPr>
              <a:t>解説の受講方法</a:t>
            </a:r>
          </a:p>
        </p:txBody>
      </p:sp>
    </p:spTree>
    <p:extLst>
      <p:ext uri="{BB962C8B-B14F-4D97-AF65-F5344CB8AC3E}">
        <p14:creationId xmlns:p14="http://schemas.microsoft.com/office/powerpoint/2010/main" val="1881274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C54DD93-551D-071F-8C86-8F74F40004C8}"/>
              </a:ext>
            </a:extLst>
          </p:cNvPr>
          <p:cNvSpPr txBox="1"/>
          <p:nvPr/>
        </p:nvSpPr>
        <p:spPr>
          <a:xfrm>
            <a:off x="346587" y="1321891"/>
            <a:ext cx="5498123" cy="2031325"/>
          </a:xfrm>
          <a:prstGeom prst="rect">
            <a:avLst/>
          </a:prstGeom>
          <a:noFill/>
        </p:spPr>
        <p:txBody>
          <a:bodyPr wrap="square" rtlCol="0">
            <a:spAutoFit/>
          </a:bodyPr>
          <a:lstStyle/>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教材ページ下部の講義ノートをクリックすると</a:t>
            </a:r>
            <a:r>
              <a:rPr kumimoji="1" lang="en-US" altLang="ja-JP" dirty="0">
                <a:latin typeface="メイリオ" panose="020B0604030504040204" pitchFamily="50" charset="-128"/>
                <a:ea typeface="メイリオ" panose="020B0604030504040204" pitchFamily="50" charset="-128"/>
              </a:rPr>
              <a:t>zoom</a:t>
            </a:r>
            <a:r>
              <a:rPr kumimoji="1" lang="ja-JP" altLang="en-US" dirty="0">
                <a:latin typeface="メイリオ" panose="020B0604030504040204" pitchFamily="50" charset="-128"/>
                <a:ea typeface="メイリオ" panose="020B0604030504040204" pitchFamily="50" charset="-128"/>
              </a:rPr>
              <a:t>で共有している講義ノートを自分で閲覧できる</a:t>
            </a:r>
            <a:endParaRPr kumimoji="1"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endParaRPr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dirty="0">
                <a:latin typeface="メイリオ" panose="020B0604030504040204" pitchFamily="50" charset="-128"/>
                <a:ea typeface="メイリオ" panose="020B0604030504040204" pitchFamily="50" charset="-128"/>
              </a:rPr>
              <a:t>教材ページのファイル一覧の</a:t>
            </a:r>
            <a:r>
              <a:rPr lang="en-US" altLang="ja-JP" dirty="0">
                <a:latin typeface="メイリオ" panose="020B0604030504040204" pitchFamily="50" charset="-128"/>
                <a:ea typeface="メイリオ" panose="020B0604030504040204" pitchFamily="50" charset="-128"/>
              </a:rPr>
              <a:t>.pdf</a:t>
            </a:r>
            <a:r>
              <a:rPr lang="ja-JP" altLang="en-US" dirty="0">
                <a:latin typeface="メイリオ" panose="020B0604030504040204" pitchFamily="50" charset="-128"/>
                <a:ea typeface="メイリオ" panose="020B0604030504040204" pitchFamily="50" charset="-128"/>
              </a:rPr>
              <a:t>がスライド</a:t>
            </a:r>
            <a:r>
              <a:rPr lang="en-US" altLang="ja-JP" dirty="0">
                <a:latin typeface="メイリオ" panose="020B0604030504040204" pitchFamily="50" charset="-128"/>
                <a:ea typeface="メイリオ" panose="020B0604030504040204" pitchFamily="50" charset="-128"/>
              </a:rPr>
              <a:t> .csv</a:t>
            </a:r>
            <a:r>
              <a:rPr lang="ja-JP" altLang="en-US" dirty="0">
                <a:latin typeface="メイリオ" panose="020B0604030504040204" pitchFamily="50" charset="-128"/>
                <a:ea typeface="メイリオ" panose="020B0604030504040204" pitchFamily="50" charset="-128"/>
              </a:rPr>
              <a:t>がデータ。これらはたまに見ることがある（クリックするだけで開ける）</a:t>
            </a:r>
            <a:endParaRPr lang="en-US" altLang="ja-JP"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7C9CE2CF-6457-03CE-2754-5C748759F7C5}"/>
              </a:ext>
            </a:extLst>
          </p:cNvPr>
          <p:cNvSpPr txBox="1"/>
          <p:nvPr/>
        </p:nvSpPr>
        <p:spPr>
          <a:xfrm>
            <a:off x="272562" y="282534"/>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
        <p:nvSpPr>
          <p:cNvPr id="5" name="テキスト ボックス 4">
            <a:extLst>
              <a:ext uri="{FF2B5EF4-FFF2-40B4-BE49-F238E27FC236}">
                <a16:creationId xmlns:a16="http://schemas.microsoft.com/office/drawing/2014/main" id="{9987AD95-C17C-9D97-FADF-A72B2AD7C09B}"/>
              </a:ext>
            </a:extLst>
          </p:cNvPr>
          <p:cNvSpPr txBox="1"/>
          <p:nvPr/>
        </p:nvSpPr>
        <p:spPr>
          <a:xfrm>
            <a:off x="272562" y="778803"/>
            <a:ext cx="418576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自分で講義ノートを見るには</a:t>
            </a:r>
          </a:p>
        </p:txBody>
      </p:sp>
      <p:pic>
        <p:nvPicPr>
          <p:cNvPr id="8" name="図 7">
            <a:extLst>
              <a:ext uri="{FF2B5EF4-FFF2-40B4-BE49-F238E27FC236}">
                <a16:creationId xmlns:a16="http://schemas.microsoft.com/office/drawing/2014/main" id="{AB3A21DA-E083-9267-4CCD-3C46F3733619}"/>
              </a:ext>
            </a:extLst>
          </p:cNvPr>
          <p:cNvPicPr>
            <a:picLocks noChangeAspect="1"/>
          </p:cNvPicPr>
          <p:nvPr/>
        </p:nvPicPr>
        <p:blipFill>
          <a:blip r:embed="rId2"/>
          <a:stretch>
            <a:fillRect/>
          </a:stretch>
        </p:blipFill>
        <p:spPr>
          <a:xfrm>
            <a:off x="5844710" y="282534"/>
            <a:ext cx="6172326" cy="6428928"/>
          </a:xfrm>
          <a:prstGeom prst="rect">
            <a:avLst/>
          </a:prstGeom>
        </p:spPr>
      </p:pic>
      <p:sp>
        <p:nvSpPr>
          <p:cNvPr id="9" name="四角形: 角を丸くする 8">
            <a:extLst>
              <a:ext uri="{FF2B5EF4-FFF2-40B4-BE49-F238E27FC236}">
                <a16:creationId xmlns:a16="http://schemas.microsoft.com/office/drawing/2014/main" id="{D845DB2F-A222-1132-834C-53F118EBEFE8}"/>
              </a:ext>
            </a:extLst>
          </p:cNvPr>
          <p:cNvSpPr/>
          <p:nvPr/>
        </p:nvSpPr>
        <p:spPr>
          <a:xfrm>
            <a:off x="5844710" y="5864468"/>
            <a:ext cx="1424354" cy="4308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F7C4457E-15AC-A6E0-C268-EE05EA05997A}"/>
              </a:ext>
            </a:extLst>
          </p:cNvPr>
          <p:cNvSpPr/>
          <p:nvPr/>
        </p:nvSpPr>
        <p:spPr>
          <a:xfrm>
            <a:off x="4994031" y="4552193"/>
            <a:ext cx="1784838" cy="23416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F638FB8F-97AB-65EE-D812-368FCACECA90}"/>
              </a:ext>
            </a:extLst>
          </p:cNvPr>
          <p:cNvSpPr/>
          <p:nvPr/>
        </p:nvSpPr>
        <p:spPr>
          <a:xfrm>
            <a:off x="4914900" y="2033746"/>
            <a:ext cx="2215662" cy="20557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0386EC7-A20D-7534-FA40-CC6A12B01921}"/>
              </a:ext>
            </a:extLst>
          </p:cNvPr>
          <p:cNvSpPr txBox="1"/>
          <p:nvPr/>
        </p:nvSpPr>
        <p:spPr>
          <a:xfrm>
            <a:off x="4914900" y="1967254"/>
            <a:ext cx="1005403" cy="338554"/>
          </a:xfrm>
          <a:prstGeom prst="rect">
            <a:avLst/>
          </a:prstGeom>
          <a:noFill/>
        </p:spPr>
        <p:txBody>
          <a:bodyPr wrap="none" rtlCol="0">
            <a:spAutoFit/>
          </a:bodyPr>
          <a:lstStyle/>
          <a:p>
            <a:pPr algn="l"/>
            <a:r>
              <a:rPr kumimoji="1" lang="ja-JP" altLang="en-US" sz="1600" dirty="0">
                <a:latin typeface="メイリオ" panose="020B0604030504040204" pitchFamily="50" charset="-128"/>
                <a:ea typeface="メイリオ" panose="020B0604030504040204" pitchFamily="50" charset="-128"/>
              </a:rPr>
              <a:t>スライド</a:t>
            </a:r>
          </a:p>
        </p:txBody>
      </p:sp>
      <p:sp>
        <p:nvSpPr>
          <p:cNvPr id="13" name="テキスト ボックス 12">
            <a:extLst>
              <a:ext uri="{FF2B5EF4-FFF2-40B4-BE49-F238E27FC236}">
                <a16:creationId xmlns:a16="http://schemas.microsoft.com/office/drawing/2014/main" id="{82B73466-E77C-6C95-0CEC-1405E846A52D}"/>
              </a:ext>
            </a:extLst>
          </p:cNvPr>
          <p:cNvSpPr txBox="1"/>
          <p:nvPr/>
        </p:nvSpPr>
        <p:spPr>
          <a:xfrm>
            <a:off x="5044491" y="4552193"/>
            <a:ext cx="800219" cy="338554"/>
          </a:xfrm>
          <a:prstGeom prst="rect">
            <a:avLst/>
          </a:prstGeom>
          <a:noFill/>
        </p:spPr>
        <p:txBody>
          <a:bodyPr wrap="none" rtlCol="0">
            <a:spAutoFit/>
          </a:bodyPr>
          <a:lstStyle/>
          <a:p>
            <a:pPr algn="l"/>
            <a:r>
              <a:rPr kumimoji="1" lang="ja-JP" altLang="en-US" sz="1600" dirty="0">
                <a:latin typeface="メイリオ" panose="020B0604030504040204" pitchFamily="50" charset="-128"/>
                <a:ea typeface="メイリオ" panose="020B0604030504040204" pitchFamily="50" charset="-128"/>
              </a:rPr>
              <a:t>データ</a:t>
            </a:r>
          </a:p>
        </p:txBody>
      </p:sp>
    </p:spTree>
    <p:extLst>
      <p:ext uri="{BB962C8B-B14F-4D97-AF65-F5344CB8AC3E}">
        <p14:creationId xmlns:p14="http://schemas.microsoft.com/office/powerpoint/2010/main" val="2778204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C4918BD-EFC1-BAEF-61BA-BAA558C4CB0F}"/>
              </a:ext>
            </a:extLst>
          </p:cNvPr>
          <p:cNvSpPr txBox="1"/>
          <p:nvPr/>
        </p:nvSpPr>
        <p:spPr>
          <a:xfrm>
            <a:off x="365924" y="146658"/>
            <a:ext cx="3183885"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2. </a:t>
            </a:r>
            <a:r>
              <a:rPr kumimoji="1" lang="ja-JP" altLang="en-US" sz="3200" dirty="0">
                <a:latin typeface="メイリオ" panose="020B0604030504040204" pitchFamily="50" charset="-128"/>
                <a:ea typeface="メイリオ" panose="020B0604030504040204" pitchFamily="50" charset="-128"/>
              </a:rPr>
              <a:t>演習受講方法</a:t>
            </a:r>
          </a:p>
        </p:txBody>
      </p:sp>
      <p:sp>
        <p:nvSpPr>
          <p:cNvPr id="3" name="テキスト ボックス 2">
            <a:extLst>
              <a:ext uri="{FF2B5EF4-FFF2-40B4-BE49-F238E27FC236}">
                <a16:creationId xmlns:a16="http://schemas.microsoft.com/office/drawing/2014/main" id="{4488A623-922D-FDDF-9037-548BD2D28957}"/>
              </a:ext>
            </a:extLst>
          </p:cNvPr>
          <p:cNvSpPr txBox="1"/>
          <p:nvPr/>
        </p:nvSpPr>
        <p:spPr>
          <a:xfrm>
            <a:off x="412376" y="712469"/>
            <a:ext cx="11143130" cy="1200329"/>
          </a:xfrm>
          <a:prstGeom prst="rect">
            <a:avLst/>
          </a:prstGeom>
          <a:noFill/>
        </p:spPr>
        <p:txBody>
          <a:bodyPr wrap="square" rtlCol="0">
            <a:spAutoFit/>
          </a:bodyPr>
          <a:lstStyle/>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教材ページの下部の演習をクリックすると演習ワークシート</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colaboratory</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が開きます。</a:t>
            </a:r>
            <a:endParaRPr kumimoji="1"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講義ノート上の演習問題解説を各自見ながらその下のセルに答案プログラムを書いてもらいます。</a:t>
            </a:r>
            <a:endParaRPr kumimoji="1"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講義ノートと演習回答を対比するので</a:t>
            </a:r>
            <a:r>
              <a:rPr kumimoji="1" lang="en-US" altLang="ja-JP" dirty="0">
                <a:latin typeface="メイリオ" panose="020B0604030504040204" pitchFamily="50" charset="-128"/>
                <a:ea typeface="メイリオ" panose="020B0604030504040204" pitchFamily="50" charset="-128"/>
              </a:rPr>
              <a:t>PC</a:t>
            </a:r>
            <a:r>
              <a:rPr kumimoji="1" lang="ja-JP" altLang="en-US" dirty="0">
                <a:latin typeface="メイリオ" panose="020B0604030504040204" pitchFamily="50" charset="-128"/>
                <a:ea typeface="メイリオ" panose="020B0604030504040204" pitchFamily="50" charset="-128"/>
              </a:rPr>
              <a:t>の画面を分割すると便利です</a:t>
            </a:r>
            <a:r>
              <a:rPr kumimoji="1"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 次ページ参照</a:t>
            </a:r>
            <a:endParaRPr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endParaRPr kumimoji="1" lang="ja-JP" altLang="en-US" dirty="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0FFA2103-24E1-E2B1-1719-AF95D2389D09}"/>
              </a:ext>
            </a:extLst>
          </p:cNvPr>
          <p:cNvPicPr>
            <a:picLocks noChangeAspect="1"/>
          </p:cNvPicPr>
          <p:nvPr/>
        </p:nvPicPr>
        <p:blipFill>
          <a:blip r:embed="rId2"/>
          <a:stretch>
            <a:fillRect/>
          </a:stretch>
        </p:blipFill>
        <p:spPr>
          <a:xfrm>
            <a:off x="83536" y="2331835"/>
            <a:ext cx="4685248" cy="3597972"/>
          </a:xfrm>
          <a:prstGeom prst="rect">
            <a:avLst/>
          </a:prstGeom>
        </p:spPr>
      </p:pic>
      <p:pic>
        <p:nvPicPr>
          <p:cNvPr id="8" name="図 7">
            <a:extLst>
              <a:ext uri="{FF2B5EF4-FFF2-40B4-BE49-F238E27FC236}">
                <a16:creationId xmlns:a16="http://schemas.microsoft.com/office/drawing/2014/main" id="{7ACDCAB4-8823-FA8B-A950-32A99A649483}"/>
              </a:ext>
            </a:extLst>
          </p:cNvPr>
          <p:cNvPicPr>
            <a:picLocks noChangeAspect="1"/>
          </p:cNvPicPr>
          <p:nvPr/>
        </p:nvPicPr>
        <p:blipFill>
          <a:blip r:embed="rId3"/>
          <a:stretch>
            <a:fillRect/>
          </a:stretch>
        </p:blipFill>
        <p:spPr>
          <a:xfrm>
            <a:off x="5306542" y="2171700"/>
            <a:ext cx="7288870" cy="4615962"/>
          </a:xfrm>
          <a:prstGeom prst="rect">
            <a:avLst/>
          </a:prstGeom>
        </p:spPr>
      </p:pic>
      <p:sp>
        <p:nvSpPr>
          <p:cNvPr id="10" name="吹き出し: 角を丸めた四角形 9">
            <a:extLst>
              <a:ext uri="{FF2B5EF4-FFF2-40B4-BE49-F238E27FC236}">
                <a16:creationId xmlns:a16="http://schemas.microsoft.com/office/drawing/2014/main" id="{82F2F3CE-CE31-A56A-7F98-051202A5A385}"/>
              </a:ext>
            </a:extLst>
          </p:cNvPr>
          <p:cNvSpPr/>
          <p:nvPr/>
        </p:nvSpPr>
        <p:spPr>
          <a:xfrm>
            <a:off x="4903130" y="2171700"/>
            <a:ext cx="6825808" cy="378069"/>
          </a:xfrm>
          <a:prstGeom prst="wedgeRoundRectCallout">
            <a:avLst>
              <a:gd name="adj1" fmla="val 16522"/>
              <a:gd name="adj2" fmla="val -83800"/>
              <a:gd name="adj3" fmla="val 16667"/>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E87FB10-2EB6-FB7E-8A6C-7E8317299DE0}"/>
              </a:ext>
            </a:extLst>
          </p:cNvPr>
          <p:cNvSpPr txBox="1"/>
          <p:nvPr/>
        </p:nvSpPr>
        <p:spPr>
          <a:xfrm>
            <a:off x="5834472" y="1703695"/>
            <a:ext cx="5519460" cy="338554"/>
          </a:xfrm>
          <a:prstGeom prst="rect">
            <a:avLst/>
          </a:prstGeom>
          <a:noFill/>
        </p:spPr>
        <p:txBody>
          <a:bodyPr wrap="none" rtlCol="0">
            <a:spAutoFit/>
          </a:bodyPr>
          <a:lstStyle/>
          <a:p>
            <a:pPr algn="l"/>
            <a:r>
              <a:rPr kumimoji="1" lang="ja-JP" altLang="en-US" sz="1600" dirty="0">
                <a:solidFill>
                  <a:srgbClr val="FF0000"/>
                </a:solidFill>
                <a:latin typeface="メイリオ" panose="020B0604030504040204" pitchFamily="50" charset="-128"/>
                <a:ea typeface="メイリオ" panose="020B0604030504040204" pitchFamily="50" charset="-128"/>
              </a:rPr>
              <a:t>メニューバーが表示されない場合は赤枠の部分を選択する</a:t>
            </a:r>
          </a:p>
        </p:txBody>
      </p:sp>
      <p:sp>
        <p:nvSpPr>
          <p:cNvPr id="12" name="フローチャート: 代替処理 11">
            <a:extLst>
              <a:ext uri="{FF2B5EF4-FFF2-40B4-BE49-F238E27FC236}">
                <a16:creationId xmlns:a16="http://schemas.microsoft.com/office/drawing/2014/main" id="{7586BFF3-9C8D-073F-95AF-E0882A793210}"/>
              </a:ext>
            </a:extLst>
          </p:cNvPr>
          <p:cNvSpPr/>
          <p:nvPr/>
        </p:nvSpPr>
        <p:spPr>
          <a:xfrm>
            <a:off x="5145741" y="6230471"/>
            <a:ext cx="457200" cy="277905"/>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ローチャート: 代替処理 12">
            <a:extLst>
              <a:ext uri="{FF2B5EF4-FFF2-40B4-BE49-F238E27FC236}">
                <a16:creationId xmlns:a16="http://schemas.microsoft.com/office/drawing/2014/main" id="{137CD115-C59A-4982-738B-55610BE39F03}"/>
              </a:ext>
            </a:extLst>
          </p:cNvPr>
          <p:cNvSpPr/>
          <p:nvPr/>
        </p:nvSpPr>
        <p:spPr>
          <a:xfrm>
            <a:off x="137324" y="5651902"/>
            <a:ext cx="457200" cy="277905"/>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代替処理 13">
            <a:extLst>
              <a:ext uri="{FF2B5EF4-FFF2-40B4-BE49-F238E27FC236}">
                <a16:creationId xmlns:a16="http://schemas.microsoft.com/office/drawing/2014/main" id="{D1745260-887C-5198-7F00-CDBC148B1A6E}"/>
              </a:ext>
            </a:extLst>
          </p:cNvPr>
          <p:cNvSpPr/>
          <p:nvPr/>
        </p:nvSpPr>
        <p:spPr>
          <a:xfrm>
            <a:off x="8493776" y="4052047"/>
            <a:ext cx="1743917" cy="203448"/>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CA65922F-F577-5D34-A17D-628712CD9047}"/>
              </a:ext>
            </a:extLst>
          </p:cNvPr>
          <p:cNvSpPr/>
          <p:nvPr/>
        </p:nvSpPr>
        <p:spPr>
          <a:xfrm>
            <a:off x="4768784" y="3774141"/>
            <a:ext cx="457200" cy="851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吹き出し: 角を丸めた四角形 15">
            <a:extLst>
              <a:ext uri="{FF2B5EF4-FFF2-40B4-BE49-F238E27FC236}">
                <a16:creationId xmlns:a16="http://schemas.microsoft.com/office/drawing/2014/main" id="{F5CC7C32-0A70-B9EC-C29B-89DAF5E2765E}"/>
              </a:ext>
            </a:extLst>
          </p:cNvPr>
          <p:cNvSpPr/>
          <p:nvPr/>
        </p:nvSpPr>
        <p:spPr>
          <a:xfrm>
            <a:off x="6682155" y="2549769"/>
            <a:ext cx="870438" cy="223560"/>
          </a:xfrm>
          <a:prstGeom prst="wedgeRoundRectCallout">
            <a:avLst>
              <a:gd name="adj1" fmla="val -19158"/>
              <a:gd name="adj2" fmla="val 125503"/>
              <a:gd name="adj3" fmla="val 16667"/>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BBB8D16C-B36D-6CC3-28FF-82F8BE63C2C4}"/>
              </a:ext>
            </a:extLst>
          </p:cNvPr>
          <p:cNvSpPr txBox="1"/>
          <p:nvPr/>
        </p:nvSpPr>
        <p:spPr>
          <a:xfrm>
            <a:off x="6330462" y="2992678"/>
            <a:ext cx="1826141" cy="338554"/>
          </a:xfrm>
          <a:prstGeom prst="rect">
            <a:avLst/>
          </a:prstGeom>
          <a:noFill/>
        </p:spPr>
        <p:txBody>
          <a:bodyPr wrap="none" rtlCol="0">
            <a:spAutoFit/>
          </a:bodyPr>
          <a:lstStyle/>
          <a:p>
            <a:pPr algn="l"/>
            <a:r>
              <a:rPr kumimoji="1" lang="ja-JP" altLang="en-US" sz="1600" dirty="0">
                <a:latin typeface="メイリオ" panose="020B0604030504040204" pitchFamily="50" charset="-128"/>
                <a:ea typeface="メイリオ" panose="020B0604030504040204" pitchFamily="50" charset="-128"/>
              </a:rPr>
              <a:t>必ずボタンを押す</a:t>
            </a:r>
          </a:p>
        </p:txBody>
      </p:sp>
    </p:spTree>
    <p:extLst>
      <p:ext uri="{BB962C8B-B14F-4D97-AF65-F5344CB8AC3E}">
        <p14:creationId xmlns:p14="http://schemas.microsoft.com/office/powerpoint/2010/main" val="1442785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183C614-99B5-C221-7690-653789BBD295}"/>
              </a:ext>
            </a:extLst>
          </p:cNvPr>
          <p:cNvPicPr>
            <a:picLocks noChangeAspect="1"/>
          </p:cNvPicPr>
          <p:nvPr/>
        </p:nvPicPr>
        <p:blipFill>
          <a:blip r:embed="rId2"/>
          <a:stretch>
            <a:fillRect/>
          </a:stretch>
        </p:blipFill>
        <p:spPr>
          <a:xfrm>
            <a:off x="1556237" y="802847"/>
            <a:ext cx="9561635" cy="5976022"/>
          </a:xfrm>
          <a:prstGeom prst="rect">
            <a:avLst/>
          </a:prstGeom>
        </p:spPr>
      </p:pic>
      <p:sp>
        <p:nvSpPr>
          <p:cNvPr id="4" name="テキスト ボックス 3">
            <a:extLst>
              <a:ext uri="{FF2B5EF4-FFF2-40B4-BE49-F238E27FC236}">
                <a16:creationId xmlns:a16="http://schemas.microsoft.com/office/drawing/2014/main" id="{D7CE4315-E57F-3A62-F64F-3B836D6A1601}"/>
              </a:ext>
            </a:extLst>
          </p:cNvPr>
          <p:cNvSpPr txBox="1"/>
          <p:nvPr/>
        </p:nvSpPr>
        <p:spPr>
          <a:xfrm>
            <a:off x="861646" y="211016"/>
            <a:ext cx="5274201"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1) </a:t>
            </a:r>
            <a:r>
              <a:rPr kumimoji="1" lang="ja-JP" altLang="en-US" sz="3200" dirty="0">
                <a:latin typeface="メイリオ" panose="020B0604030504040204" pitchFamily="50" charset="-128"/>
                <a:ea typeface="メイリオ" panose="020B0604030504040204" pitchFamily="50" charset="-128"/>
              </a:rPr>
              <a:t>演習：画面分割イメージ</a:t>
            </a:r>
          </a:p>
        </p:txBody>
      </p:sp>
      <p:sp>
        <p:nvSpPr>
          <p:cNvPr id="5" name="テキスト ボックス 4">
            <a:extLst>
              <a:ext uri="{FF2B5EF4-FFF2-40B4-BE49-F238E27FC236}">
                <a16:creationId xmlns:a16="http://schemas.microsoft.com/office/drawing/2014/main" id="{70C2D413-AB9C-9711-D13F-24E8D4649BAB}"/>
              </a:ext>
            </a:extLst>
          </p:cNvPr>
          <p:cNvSpPr txBox="1"/>
          <p:nvPr/>
        </p:nvSpPr>
        <p:spPr>
          <a:xfrm>
            <a:off x="3191607" y="2967335"/>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講義ノート</a:t>
            </a:r>
          </a:p>
        </p:txBody>
      </p:sp>
      <p:sp>
        <p:nvSpPr>
          <p:cNvPr id="6" name="テキスト ボックス 5">
            <a:extLst>
              <a:ext uri="{FF2B5EF4-FFF2-40B4-BE49-F238E27FC236}">
                <a16:creationId xmlns:a16="http://schemas.microsoft.com/office/drawing/2014/main" id="{B6CCE025-DF6C-827F-9FEB-9AC923AC1E88}"/>
              </a:ext>
            </a:extLst>
          </p:cNvPr>
          <p:cNvSpPr txBox="1"/>
          <p:nvPr/>
        </p:nvSpPr>
        <p:spPr>
          <a:xfrm>
            <a:off x="7606813" y="2967335"/>
            <a:ext cx="264687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演習ワークシート</a:t>
            </a:r>
          </a:p>
        </p:txBody>
      </p:sp>
      <p:sp>
        <p:nvSpPr>
          <p:cNvPr id="7" name="テキスト ボックス 6">
            <a:extLst>
              <a:ext uri="{FF2B5EF4-FFF2-40B4-BE49-F238E27FC236}">
                <a16:creationId xmlns:a16="http://schemas.microsoft.com/office/drawing/2014/main" id="{452ED768-13B0-569E-1763-04F7DA140BEF}"/>
              </a:ext>
            </a:extLst>
          </p:cNvPr>
          <p:cNvSpPr txBox="1"/>
          <p:nvPr/>
        </p:nvSpPr>
        <p:spPr>
          <a:xfrm>
            <a:off x="1747601" y="5178669"/>
            <a:ext cx="4044461" cy="931985"/>
          </a:xfrm>
          <a:prstGeom prst="rect">
            <a:avLst/>
          </a:prstGeom>
          <a:solidFill>
            <a:schemeClr val="bg1"/>
          </a:solidFill>
        </p:spPr>
        <p:txBody>
          <a:bodyPr wrap="square" rtlCol="0">
            <a:spAutoFit/>
          </a:bodyPr>
          <a:lstStyle/>
          <a:p>
            <a:pPr algn="l"/>
            <a:endParaRPr kumimoji="1" lang="ja-JP" altLang="en-US" sz="2400" dirty="0">
              <a:latin typeface="メイリオ" panose="020B0604030504040204" pitchFamily="50" charset="-128"/>
              <a:ea typeface="メイリオ" panose="020B0604030504040204" pitchFamily="50" charset="-128"/>
            </a:endParaRPr>
          </a:p>
        </p:txBody>
      </p:sp>
      <p:sp>
        <p:nvSpPr>
          <p:cNvPr id="8" name="四角形: 角を丸くする 7">
            <a:extLst>
              <a:ext uri="{FF2B5EF4-FFF2-40B4-BE49-F238E27FC236}">
                <a16:creationId xmlns:a16="http://schemas.microsoft.com/office/drawing/2014/main" id="{434794CB-CF48-EBAF-7744-3C977231A029}"/>
              </a:ext>
            </a:extLst>
          </p:cNvPr>
          <p:cNvSpPr/>
          <p:nvPr/>
        </p:nvSpPr>
        <p:spPr>
          <a:xfrm>
            <a:off x="1556237" y="4879731"/>
            <a:ext cx="9561635" cy="149469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25F5255-5128-BB89-3E22-8EB2BFB00FC9}"/>
              </a:ext>
            </a:extLst>
          </p:cNvPr>
          <p:cNvSpPr txBox="1"/>
          <p:nvPr/>
        </p:nvSpPr>
        <p:spPr>
          <a:xfrm>
            <a:off x="1747601" y="4510321"/>
            <a:ext cx="2492990" cy="400110"/>
          </a:xfrm>
          <a:prstGeom prst="rect">
            <a:avLst/>
          </a:prstGeom>
          <a:noFill/>
        </p:spPr>
        <p:txBody>
          <a:bodyPr wrap="none" rtlCol="0">
            <a:spAutoFit/>
          </a:bodyPr>
          <a:lstStyle/>
          <a:p>
            <a:pPr algn="l"/>
            <a:r>
              <a:rPr kumimoji="1" lang="ja-JP" altLang="en-US" sz="2000" dirty="0">
                <a:solidFill>
                  <a:srgbClr val="FF0000"/>
                </a:solidFill>
                <a:latin typeface="メイリオ" panose="020B0604030504040204" pitchFamily="50" charset="-128"/>
                <a:ea typeface="メイリオ" panose="020B0604030504040204" pitchFamily="50" charset="-128"/>
              </a:rPr>
              <a:t>演習問題文だけ記載</a:t>
            </a:r>
          </a:p>
        </p:txBody>
      </p:sp>
      <p:sp>
        <p:nvSpPr>
          <p:cNvPr id="10" name="テキスト ボックス 9">
            <a:extLst>
              <a:ext uri="{FF2B5EF4-FFF2-40B4-BE49-F238E27FC236}">
                <a16:creationId xmlns:a16="http://schemas.microsoft.com/office/drawing/2014/main" id="{756FEEC5-143C-E39C-968B-6CD9C125DE43}"/>
              </a:ext>
            </a:extLst>
          </p:cNvPr>
          <p:cNvSpPr txBox="1"/>
          <p:nvPr/>
        </p:nvSpPr>
        <p:spPr>
          <a:xfrm>
            <a:off x="7007913" y="4311688"/>
            <a:ext cx="3844677" cy="646331"/>
          </a:xfrm>
          <a:prstGeom prst="rect">
            <a:avLst/>
          </a:prstGeom>
          <a:noFill/>
        </p:spPr>
        <p:txBody>
          <a:bodyPr wrap="square" rtlCol="0">
            <a:spAutoFit/>
          </a:bodyPr>
          <a:lstStyle/>
          <a:p>
            <a:pPr algn="l"/>
            <a:r>
              <a:rPr kumimoji="1" lang="ja-JP" altLang="en-US" dirty="0">
                <a:solidFill>
                  <a:srgbClr val="FF0000"/>
                </a:solidFill>
                <a:latin typeface="メイリオ" panose="020B0604030504040204" pitchFamily="50" charset="-128"/>
                <a:ea typeface="メイリオ" panose="020B0604030504040204" pitchFamily="50" charset="-128"/>
              </a:rPr>
              <a:t>演習問題に続けて解答欄（プログラムを書いて実行できる）がある</a:t>
            </a:r>
          </a:p>
        </p:txBody>
      </p:sp>
    </p:spTree>
    <p:extLst>
      <p:ext uri="{BB962C8B-B14F-4D97-AF65-F5344CB8AC3E}">
        <p14:creationId xmlns:p14="http://schemas.microsoft.com/office/powerpoint/2010/main" val="1023083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80E3110-BB4A-1467-B149-A5BDFD5EC53A}"/>
              </a:ext>
            </a:extLst>
          </p:cNvPr>
          <p:cNvSpPr txBox="1"/>
          <p:nvPr/>
        </p:nvSpPr>
        <p:spPr>
          <a:xfrm>
            <a:off x="606669" y="241857"/>
            <a:ext cx="4453463"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2)</a:t>
            </a:r>
            <a:r>
              <a:rPr kumimoji="1" lang="ja-JP" altLang="en-US" sz="3200" dirty="0">
                <a:latin typeface="メイリオ" panose="020B0604030504040204" pitchFamily="50" charset="-128"/>
                <a:ea typeface="メイリオ" panose="020B0604030504040204" pitchFamily="50" charset="-128"/>
              </a:rPr>
              <a:t>演習</a:t>
            </a:r>
            <a:r>
              <a:rPr kumimoji="1" lang="en-US" altLang="ja-JP" sz="3200" dirty="0">
                <a:latin typeface="メイリオ" panose="020B0604030504040204" pitchFamily="50" charset="-128"/>
                <a:ea typeface="メイリオ" panose="020B0604030504040204" pitchFamily="50" charset="-128"/>
              </a:rPr>
              <a:t> </a:t>
            </a:r>
            <a:r>
              <a:rPr kumimoji="1" lang="ja-JP" altLang="en-US" sz="3200" dirty="0">
                <a:latin typeface="メイリオ" panose="020B0604030504040204" pitchFamily="50" charset="-128"/>
                <a:ea typeface="メイリオ" panose="020B0604030504040204" pitchFamily="50" charset="-128"/>
              </a:rPr>
              <a:t>画面分割の方法</a:t>
            </a:r>
          </a:p>
        </p:txBody>
      </p:sp>
      <p:sp>
        <p:nvSpPr>
          <p:cNvPr id="3" name="テキスト ボックス 2">
            <a:extLst>
              <a:ext uri="{FF2B5EF4-FFF2-40B4-BE49-F238E27FC236}">
                <a16:creationId xmlns:a16="http://schemas.microsoft.com/office/drawing/2014/main" id="{BDE61357-ABF5-FCAA-7638-4F52C125802F}"/>
              </a:ext>
            </a:extLst>
          </p:cNvPr>
          <p:cNvSpPr txBox="1"/>
          <p:nvPr/>
        </p:nvSpPr>
        <p:spPr>
          <a:xfrm>
            <a:off x="2426426" y="1600269"/>
            <a:ext cx="1898148" cy="461665"/>
          </a:xfrm>
          <a:prstGeom prst="rect">
            <a:avLst/>
          </a:prstGeom>
          <a:noFill/>
        </p:spPr>
        <p:txBody>
          <a:bodyPr wrap="none" rtlCol="0">
            <a:spAutoFit/>
          </a:bodyPr>
          <a:lstStyle/>
          <a:p>
            <a:pPr algn="l"/>
            <a:r>
              <a:rPr kumimoji="1" lang="en-US" altLang="ja-JP" sz="2400" b="1" dirty="0">
                <a:latin typeface="メイリオ" panose="020B0604030504040204" pitchFamily="50" charset="-128"/>
                <a:ea typeface="メイリオ" panose="020B0604030504040204" pitchFamily="50" charset="-128"/>
              </a:rPr>
              <a:t>Tab Resize</a:t>
            </a:r>
            <a:endParaRPr kumimoji="1" lang="ja-JP" altLang="en-US" sz="2400" b="1"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779B8BC7-D081-98B6-4103-1887E7963174}"/>
              </a:ext>
            </a:extLst>
          </p:cNvPr>
          <p:cNvSpPr txBox="1"/>
          <p:nvPr/>
        </p:nvSpPr>
        <p:spPr>
          <a:xfrm>
            <a:off x="745381" y="1613320"/>
            <a:ext cx="1672253" cy="461665"/>
          </a:xfrm>
          <a:prstGeom prst="rect">
            <a:avLst/>
          </a:prstGeom>
          <a:no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C</a:t>
            </a:r>
            <a:r>
              <a:rPr kumimoji="1" lang="en-US" altLang="ja-JP" sz="2400" dirty="0">
                <a:latin typeface="メイリオ" panose="020B0604030504040204" pitchFamily="50" charset="-128"/>
                <a:ea typeface="メイリオ" panose="020B0604030504040204" pitchFamily="50" charset="-128"/>
              </a:rPr>
              <a:t>hrome</a:t>
            </a:r>
            <a:r>
              <a:rPr kumimoji="1" lang="ja-JP" altLang="en-US" sz="2400" dirty="0">
                <a:latin typeface="メイリオ" panose="020B0604030504040204" pitchFamily="50" charset="-128"/>
                <a:ea typeface="メイリオ" panose="020B0604030504040204" pitchFamily="50" charset="-128"/>
              </a:rPr>
              <a:t>版</a:t>
            </a:r>
          </a:p>
        </p:txBody>
      </p:sp>
      <p:sp>
        <p:nvSpPr>
          <p:cNvPr id="6" name="テキスト ボックス 5">
            <a:extLst>
              <a:ext uri="{FF2B5EF4-FFF2-40B4-BE49-F238E27FC236}">
                <a16:creationId xmlns:a16="http://schemas.microsoft.com/office/drawing/2014/main" id="{600BBBA7-C371-7A99-22FA-B365A75FED85}"/>
              </a:ext>
            </a:extLst>
          </p:cNvPr>
          <p:cNvSpPr txBox="1"/>
          <p:nvPr/>
        </p:nvSpPr>
        <p:spPr>
          <a:xfrm>
            <a:off x="736589" y="1962946"/>
            <a:ext cx="8882196" cy="1015663"/>
          </a:xfrm>
          <a:prstGeom prst="rect">
            <a:avLst/>
          </a:prstGeom>
          <a:noFill/>
        </p:spPr>
        <p:txBody>
          <a:bodyPr wrap="square" rtlCol="0">
            <a:spAutoFit/>
          </a:bodyPr>
          <a:lstStyle/>
          <a:p>
            <a:pPr algn="l"/>
            <a:r>
              <a:rPr kumimoji="1" lang="en-US" altLang="ja-JP" sz="2000" dirty="0">
                <a:latin typeface="メイリオ" panose="020B0604030504040204" pitchFamily="50" charset="-128"/>
                <a:ea typeface="メイリオ" panose="020B0604030504040204" pitchFamily="50" charset="-128"/>
                <a:hlinkClick r:id="rId2"/>
              </a:rPr>
              <a:t>https://chromewebstore.google.com/detail/tab-resize-split-screen-l/bkpenclhmiealbebdopglffmfdiilejc?hl=ja</a:t>
            </a:r>
            <a:endParaRPr kumimoji="1" lang="en-US" altLang="ja-JP" sz="2000" dirty="0">
              <a:latin typeface="メイリオ" panose="020B0604030504040204" pitchFamily="50" charset="-128"/>
              <a:ea typeface="メイリオ" panose="020B0604030504040204" pitchFamily="50" charset="-128"/>
            </a:endParaRPr>
          </a:p>
          <a:p>
            <a:pPr algn="l"/>
            <a:endParaRPr kumimoji="1" lang="ja-JP" altLang="en-US" sz="20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32D3F091-2607-85DC-DDBD-DC4FE5CF022D}"/>
              </a:ext>
            </a:extLst>
          </p:cNvPr>
          <p:cNvSpPr txBox="1"/>
          <p:nvPr/>
        </p:nvSpPr>
        <p:spPr>
          <a:xfrm>
            <a:off x="993531" y="845438"/>
            <a:ext cx="1073082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講義用資料と演習ノートを</a:t>
            </a: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画面を分割して対比できるようにするアプリ</a:t>
            </a:r>
          </a:p>
        </p:txBody>
      </p:sp>
      <p:sp>
        <p:nvSpPr>
          <p:cNvPr id="9" name="テキスト ボックス 8">
            <a:extLst>
              <a:ext uri="{FF2B5EF4-FFF2-40B4-BE49-F238E27FC236}">
                <a16:creationId xmlns:a16="http://schemas.microsoft.com/office/drawing/2014/main" id="{9846C873-DC3F-E1CF-5347-BA45684B17BE}"/>
              </a:ext>
            </a:extLst>
          </p:cNvPr>
          <p:cNvSpPr txBox="1"/>
          <p:nvPr/>
        </p:nvSpPr>
        <p:spPr>
          <a:xfrm>
            <a:off x="745381" y="3855637"/>
            <a:ext cx="7466635" cy="707886"/>
          </a:xfrm>
          <a:prstGeom prst="rect">
            <a:avLst/>
          </a:prstGeom>
          <a:noFill/>
        </p:spPr>
        <p:txBody>
          <a:bodyPr wrap="square" rtlCol="0">
            <a:spAutoFit/>
          </a:bodyPr>
          <a:lstStyle/>
          <a:p>
            <a:pPr algn="l"/>
            <a:r>
              <a:rPr kumimoji="1" lang="en-US" altLang="ja-JP" sz="2000" dirty="0">
                <a:latin typeface="メイリオ" panose="020B0604030504040204" pitchFamily="50" charset="-128"/>
                <a:ea typeface="メイリオ" panose="020B0604030504040204" pitchFamily="50" charset="-128"/>
                <a:hlinkClick r:id="rId3"/>
              </a:rPr>
              <a:t>https://miyashimo-studio.jp/blog/detail/chrome-plugin-tab-resize/</a:t>
            </a:r>
            <a:endParaRPr kumimoji="1" lang="ja-JP" altLang="en-US" sz="20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5519FEDD-BFC8-AF8F-1D7B-902A7176F9CA}"/>
              </a:ext>
            </a:extLst>
          </p:cNvPr>
          <p:cNvSpPr txBox="1"/>
          <p:nvPr/>
        </p:nvSpPr>
        <p:spPr>
          <a:xfrm>
            <a:off x="736589" y="3446724"/>
            <a:ext cx="5659178" cy="461665"/>
          </a:xfrm>
          <a:prstGeom prst="rect">
            <a:avLst/>
          </a:prstGeom>
          <a:noFill/>
        </p:spPr>
        <p:txBody>
          <a:bodyPr wrap="none" rtlCol="0">
            <a:spAutoFit/>
          </a:bodyPr>
          <a:lstStyle/>
          <a:p>
            <a:pPr algn="l"/>
            <a:r>
              <a:rPr lang="ja-JP" altLang="en-US" sz="2400" dirty="0">
                <a:latin typeface="メイリオ" panose="020B0604030504040204" pitchFamily="50" charset="-128"/>
                <a:ea typeface="メイリオ" panose="020B0604030504040204" pitchFamily="50" charset="-128"/>
              </a:rPr>
              <a:t>インストール、使い方（</a:t>
            </a:r>
            <a:r>
              <a:rPr lang="en-US" altLang="ja-JP" sz="2400" dirty="0">
                <a:latin typeface="メイリオ" panose="020B0604030504040204" pitchFamily="50" charset="-128"/>
                <a:ea typeface="メイリオ" panose="020B0604030504040204" pitchFamily="50" charset="-128"/>
              </a:rPr>
              <a:t>Let’s go</a:t>
            </a:r>
            <a:r>
              <a:rPr lang="ja-JP" altLang="en-US" sz="2400" dirty="0">
                <a:latin typeface="メイリオ" panose="020B0604030504040204" pitchFamily="50" charset="-128"/>
                <a:ea typeface="メイリオ" panose="020B0604030504040204" pitchFamily="50" charset="-128"/>
              </a:rPr>
              <a:t>まで）</a:t>
            </a:r>
            <a:endParaRPr kumimoji="1" lang="ja-JP" altLang="en-US" sz="2400" dirty="0">
              <a:latin typeface="メイリオ" panose="020B0604030504040204" pitchFamily="50" charset="-128"/>
              <a:ea typeface="メイリオ" panose="020B0604030504040204" pitchFamily="50" charset="-128"/>
            </a:endParaRPr>
          </a:p>
        </p:txBody>
      </p:sp>
      <p:pic>
        <p:nvPicPr>
          <p:cNvPr id="12" name="図 11">
            <a:extLst>
              <a:ext uri="{FF2B5EF4-FFF2-40B4-BE49-F238E27FC236}">
                <a16:creationId xmlns:a16="http://schemas.microsoft.com/office/drawing/2014/main" id="{C9CE48CA-47DA-8EA3-D037-0202DFDF85D9}"/>
              </a:ext>
            </a:extLst>
          </p:cNvPr>
          <p:cNvPicPr>
            <a:picLocks noChangeAspect="1"/>
          </p:cNvPicPr>
          <p:nvPr/>
        </p:nvPicPr>
        <p:blipFill>
          <a:blip r:embed="rId4"/>
          <a:stretch>
            <a:fillRect/>
          </a:stretch>
        </p:blipFill>
        <p:spPr>
          <a:xfrm>
            <a:off x="8669215" y="3623598"/>
            <a:ext cx="3288873" cy="3030674"/>
          </a:xfrm>
          <a:prstGeom prst="rect">
            <a:avLst/>
          </a:prstGeom>
        </p:spPr>
      </p:pic>
      <p:sp>
        <p:nvSpPr>
          <p:cNvPr id="13" name="吹き出し: 四角形 12">
            <a:extLst>
              <a:ext uri="{FF2B5EF4-FFF2-40B4-BE49-F238E27FC236}">
                <a16:creationId xmlns:a16="http://schemas.microsoft.com/office/drawing/2014/main" id="{C56245DF-C016-7AC9-A63E-14E0007B3B3E}"/>
              </a:ext>
            </a:extLst>
          </p:cNvPr>
          <p:cNvSpPr/>
          <p:nvPr/>
        </p:nvSpPr>
        <p:spPr>
          <a:xfrm>
            <a:off x="10313651" y="3568860"/>
            <a:ext cx="870164" cy="836086"/>
          </a:xfrm>
          <a:prstGeom prst="wedgeRectCallout">
            <a:avLst>
              <a:gd name="adj1" fmla="val -44073"/>
              <a:gd name="adj2" fmla="val -69099"/>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27AAD84D-99E7-4784-C7BB-8C62E01C06F4}"/>
              </a:ext>
            </a:extLst>
          </p:cNvPr>
          <p:cNvSpPr txBox="1"/>
          <p:nvPr/>
        </p:nvSpPr>
        <p:spPr>
          <a:xfrm>
            <a:off x="8335108" y="3037265"/>
            <a:ext cx="3507692"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1x2</a:t>
            </a:r>
            <a:r>
              <a:rPr kumimoji="1" lang="ja-JP" altLang="en-US" sz="2400" dirty="0">
                <a:latin typeface="メイリオ" panose="020B0604030504040204" pitchFamily="50" charset="-128"/>
                <a:ea typeface="メイリオ" panose="020B0604030504040204" pitchFamily="50" charset="-128"/>
              </a:rPr>
              <a:t>のレイアウトを選択</a:t>
            </a:r>
            <a:endParaRPr kumimoji="1"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7531093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sz="2400" dirty="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7535</TotalTime>
  <Words>1316</Words>
  <Application>Microsoft Office PowerPoint</Application>
  <PresentationFormat>ワイド画面</PresentationFormat>
  <Paragraphs>164</Paragraphs>
  <Slides>38</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38</vt:i4>
      </vt:variant>
    </vt:vector>
  </HeadingPairs>
  <TitlesOfParts>
    <vt:vector size="44" baseType="lpstr">
      <vt:lpstr>メイリオ</vt:lpstr>
      <vt:lpstr>游ゴシック</vt:lpstr>
      <vt:lpstr>游ゴシック Light</vt:lpstr>
      <vt:lpstr>Arial</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Hiroshi Uehara</dc:creator>
  <cp:lastModifiedBy>Hiroshi Uehara</cp:lastModifiedBy>
  <cp:revision>66</cp:revision>
  <dcterms:created xsi:type="dcterms:W3CDTF">2024-07-27T15:33:43Z</dcterms:created>
  <dcterms:modified xsi:type="dcterms:W3CDTF">2024-09-02T12:07:18Z</dcterms:modified>
</cp:coreProperties>
</file>